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73" r:id="rId4"/>
    <p:sldId id="282" r:id="rId5"/>
    <p:sldId id="272" r:id="rId6"/>
    <p:sldId id="268" r:id="rId7"/>
    <p:sldId id="258" r:id="rId8"/>
    <p:sldId id="259" r:id="rId9"/>
    <p:sldId id="269" r:id="rId10"/>
    <p:sldId id="283" r:id="rId11"/>
    <p:sldId id="277" r:id="rId12"/>
    <p:sldId id="279" r:id="rId13"/>
    <p:sldId id="280" r:id="rId14"/>
    <p:sldId id="278" r:id="rId15"/>
    <p:sldId id="281" r:id="rId16"/>
    <p:sldId id="262" r:id="rId17"/>
    <p:sldId id="265" r:id="rId18"/>
    <p:sldId id="276" r:id="rId19"/>
    <p:sldId id="285" r:id="rId20"/>
    <p:sldId id="263" r:id="rId21"/>
    <p:sldId id="264" r:id="rId22"/>
    <p:sldId id="284" r:id="rId23"/>
    <p:sldId id="286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88" autoAdjust="0"/>
  </p:normalViewPr>
  <p:slideViewPr>
    <p:cSldViewPr>
      <p:cViewPr>
        <p:scale>
          <a:sx n="50" d="100"/>
          <a:sy n="50" d="100"/>
        </p:scale>
        <p:origin x="-1734" y="-426"/>
      </p:cViewPr>
      <p:guideLst>
        <p:guide orient="horz" pos="618"/>
        <p:guide orient="horz" pos="370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Property units</c:v>
                </c:pt>
              </c:strCache>
            </c:strRef>
          </c:tx>
          <c:spPr>
            <a:solidFill>
              <a:srgbClr val="FBDAD0">
                <a:lumMod val="25000"/>
              </a:srgb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June 2012</c:v>
                </c:pt>
                <c:pt idx="1">
                  <c:v>June 2013</c:v>
                </c:pt>
                <c:pt idx="2">
                  <c:v>Nov. 2014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31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Use rights</c:v>
                </c:pt>
              </c:strCache>
            </c:strRef>
          </c:tx>
          <c:spPr>
            <a:solidFill>
              <a:srgbClr val="E8DFEE">
                <a:lumMod val="75000"/>
              </a:srgb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June 2012</c:v>
                </c:pt>
                <c:pt idx="1">
                  <c:v>June 2013</c:v>
                </c:pt>
                <c:pt idx="2">
                  <c:v>Nov. 2014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16</c:v>
                </c:pt>
                <c:pt idx="1">
                  <c:v>21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Development plans</c:v>
                </c:pt>
              </c:strCache>
            </c:strRef>
          </c:tx>
          <c:spPr>
            <a:solidFill>
              <a:srgbClr val="FFF5C5">
                <a:lumMod val="25000"/>
              </a:srgb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June 2012</c:v>
                </c:pt>
                <c:pt idx="1">
                  <c:v>June 2013</c:v>
                </c:pt>
                <c:pt idx="2">
                  <c:v>Nov. 2014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03136"/>
        <c:axId val="23421312"/>
      </c:barChart>
      <c:catAx>
        <c:axId val="2340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421312"/>
        <c:crosses val="autoZero"/>
        <c:auto val="1"/>
        <c:lblAlgn val="ctr"/>
        <c:lblOffset val="100"/>
        <c:noMultiLvlLbl val="0"/>
      </c:catAx>
      <c:valAx>
        <c:axId val="234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0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79302665594045"/>
          <c:y val="0.30052345355652588"/>
          <c:w val="0.29644494246691733"/>
          <c:h val="0.341279133133576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41723782827546E-2"/>
          <c:y val="2.7457447008052496E-2"/>
          <c:w val="0.6056632062249494"/>
          <c:h val="0.62743172836495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"Bryggan" (daily)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Property units</c:v>
                </c:pt>
                <c:pt idx="1">
                  <c:v>Use rights</c:v>
                </c:pt>
                <c:pt idx="2">
                  <c:v>Development plans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20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"Geometristöd i Utsikten" (daily)</c:v>
                </c:pt>
              </c:strCache>
            </c:strRef>
          </c:tx>
          <c:spPr>
            <a:solidFill>
              <a:srgbClr val="DCEDF6">
                <a:lumMod val="75000"/>
              </a:srgbClr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Property units</c:v>
                </c:pt>
                <c:pt idx="1">
                  <c:v>Use rights</c:v>
                </c:pt>
                <c:pt idx="2">
                  <c:v>Development plans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Periodical updating (monthly)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Blad1!$A$2:$A$4</c:f>
              <c:strCache>
                <c:ptCount val="3"/>
                <c:pt idx="0">
                  <c:v>Property units</c:v>
                </c:pt>
                <c:pt idx="1">
                  <c:v>Use rights</c:v>
                </c:pt>
                <c:pt idx="2">
                  <c:v>Development plans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29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No updating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Blad1!$A$2:$A$4</c:f>
              <c:strCache>
                <c:ptCount val="3"/>
                <c:pt idx="0">
                  <c:v>Property units</c:v>
                </c:pt>
                <c:pt idx="1">
                  <c:v>Use rights</c:v>
                </c:pt>
                <c:pt idx="2">
                  <c:v>Development plans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76832"/>
        <c:axId val="25978368"/>
      </c:barChart>
      <c:catAx>
        <c:axId val="2597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5978368"/>
        <c:crosses val="autoZero"/>
        <c:auto val="1"/>
        <c:lblAlgn val="ctr"/>
        <c:lblOffset val="100"/>
        <c:noMultiLvlLbl val="0"/>
      </c:catAx>
      <c:valAx>
        <c:axId val="2597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5568260777051"/>
          <c:y val="0.15408533250995199"/>
          <c:w val="0.2794431739222949"/>
          <c:h val="0.453616264859460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01533-34FE-44B4-80EA-1354D10A9315}" type="datetimeFigureOut">
              <a:rPr lang="sv-SE" smtClean="0"/>
              <a:t>2015-05-10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BA0E-2BCC-4F6D-BC88-E5113D56C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BA0E-2BCC-4F6D-BC88-E5113D56CA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62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000" dirty="0" smtClean="0"/>
              <a:t>	</a:t>
            </a:r>
            <a:endParaRPr lang="sv-SE" sz="2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5A59D-DA08-434D-95AB-F310CEB93B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6" y="4346069"/>
            <a:ext cx="5030588" cy="674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sm"/>
                <a:tailEnd/>
              </a14:hiddenLine>
            </a:ext>
          </a:extLst>
        </p:spPr>
        <p:txBody>
          <a:bodyPr/>
          <a:lstStyle/>
          <a:p>
            <a:r>
              <a:rPr lang="sv-SE" altLang="sv-SE" smtClean="0"/>
              <a:t>Området före vårt arbete kan se ut på följande sätt – Kan vara svårt att genom kartan bedöma vilken av fastigheterna som är bebyggd?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1pPr>
            <a:lvl2pPr marL="699116" indent="-268891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2pPr>
            <a:lvl3pPr marL="1075563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3pPr>
            <a:lvl4pPr marL="1505788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4pPr>
            <a:lvl5pPr marL="1936013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5pPr>
            <a:lvl6pPr marL="2366239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6pPr>
            <a:lvl7pPr marL="2796464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7pPr>
            <a:lvl8pPr marL="3226689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8pPr>
            <a:lvl9pPr marL="3656914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9pPr>
          </a:lstStyle>
          <a:p>
            <a:fld id="{AB700540-25AC-43BE-8190-A52BD987A29B}" type="datetime1">
              <a:rPr lang="en-GB" altLang="sv-SE" sz="1100"/>
              <a:pPr/>
              <a:t>10/05/2015</a:t>
            </a:fld>
            <a:endParaRPr lang="sv-SE" altLang="sv-SE" sz="1100"/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1pPr>
            <a:lvl2pPr marL="699116" indent="-268891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2pPr>
            <a:lvl3pPr marL="1075563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3pPr>
            <a:lvl4pPr marL="1505788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4pPr>
            <a:lvl5pPr marL="1936013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5pPr>
            <a:lvl6pPr marL="2366239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6pPr>
            <a:lvl7pPr marL="2796464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7pPr>
            <a:lvl8pPr marL="3226689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8pPr>
            <a:lvl9pPr marL="3656914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9pPr>
          </a:lstStyle>
          <a:p>
            <a:r>
              <a:rPr lang="sv-SE" altLang="sv-SE" sz="1100"/>
              <a:t>Gunnar Blixt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1pPr>
            <a:lvl2pPr marL="699116" indent="-268891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2pPr>
            <a:lvl3pPr marL="1075563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3pPr>
            <a:lvl4pPr marL="1505788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4pPr>
            <a:lvl5pPr marL="1936013" indent="-215113" defTabSz="873895">
              <a:defRPr sz="2600">
                <a:solidFill>
                  <a:schemeClr val="tx1"/>
                </a:solidFill>
                <a:latin typeface="FuturaMedium" pitchFamily="34" charset="0"/>
              </a:defRPr>
            </a:lvl5pPr>
            <a:lvl6pPr marL="2366239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6pPr>
            <a:lvl7pPr marL="2796464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7pPr>
            <a:lvl8pPr marL="3226689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8pPr>
            <a:lvl9pPr marL="3656914" indent="-215113" defTabSz="87389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FuturaMedium" pitchFamily="34" charset="0"/>
              </a:defRPr>
            </a:lvl9pPr>
          </a:lstStyle>
          <a:p>
            <a:fld id="{4602915A-BC34-41D7-9222-7E4ABE678E1F}" type="slidenum">
              <a:rPr lang="sv-SE" altLang="sv-SE" sz="1100"/>
              <a:pPr/>
              <a:t>18</a:t>
            </a:fld>
            <a:endParaRPr lang="sv-SE" altLang="sv-SE" sz="110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113"/>
            <a:ext cx="5486400" cy="3221705"/>
          </a:xfrm>
          <a:noFill/>
        </p:spPr>
        <p:txBody>
          <a:bodyPr/>
          <a:lstStyle/>
          <a:p>
            <a:pPr marL="80667"/>
            <a:endParaRPr lang="sv-SE" alt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6" y="4346069"/>
            <a:ext cx="5030588" cy="674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sm"/>
                <a:tailEnd/>
              </a14:hiddenLine>
            </a:ext>
          </a:extLst>
        </p:spPr>
        <p:txBody>
          <a:bodyPr/>
          <a:lstStyle/>
          <a:p>
            <a:r>
              <a:rPr lang="sv-SE" altLang="sv-SE" smtClean="0"/>
              <a:t>Området före vårt arbete kan se ut på följande sätt – Kan vara svårt att genom kartan bedöma vilken av fastigheterna som är bebyggd?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sm"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336" y="4346069"/>
            <a:ext cx="5030588" cy="12619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sm"/>
                <a:tailEnd/>
              </a14:hiddenLine>
            </a:ext>
          </a:extLst>
        </p:spPr>
        <p:txBody>
          <a:bodyPr/>
          <a:lstStyle/>
          <a:p>
            <a:endParaRPr lang="sv-SE" altLang="sv-S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2000" dirty="0" smtClean="0">
                <a:ea typeface="ＭＳ Ｐゴシック"/>
                <a:cs typeface="ＭＳ Ｐゴシック"/>
              </a:rPr>
              <a:t>Lantmäteriet has a webservice </a:t>
            </a:r>
            <a:r>
              <a:rPr lang="sv-SE" sz="2000" dirty="0" err="1" smtClean="0">
                <a:ea typeface="ＭＳ Ｐゴシック"/>
                <a:cs typeface="ＭＳ Ｐゴシック"/>
              </a:rPr>
              <a:t>that</a:t>
            </a:r>
            <a:r>
              <a:rPr lang="sv-SE" sz="2000" dirty="0" smtClean="0">
                <a:ea typeface="ＭＳ Ｐゴシック"/>
                <a:cs typeface="ＭＳ Ｐゴシック"/>
              </a:rPr>
              <a:t> shows the </a:t>
            </a:r>
            <a:r>
              <a:rPr lang="sv-SE" sz="2000" dirty="0" err="1" smtClean="0">
                <a:ea typeface="ＭＳ Ｐゴシック"/>
                <a:cs typeface="ＭＳ Ｐゴシック"/>
              </a:rPr>
              <a:t>quality</a:t>
            </a:r>
            <a:r>
              <a:rPr lang="sv-SE" sz="2000" dirty="0" smtClean="0">
                <a:ea typeface="ＭＳ Ｐゴシック"/>
                <a:cs typeface="ＭＳ Ｐゴシック"/>
              </a:rPr>
              <a:t> </a:t>
            </a:r>
            <a:r>
              <a:rPr lang="sv-SE" sz="2000" dirty="0" err="1" smtClean="0">
                <a:ea typeface="ＭＳ Ｐゴシック"/>
                <a:cs typeface="ＭＳ Ｐゴシック"/>
              </a:rPr>
              <a:t>of</a:t>
            </a:r>
            <a:r>
              <a:rPr lang="sv-SE" sz="2000" dirty="0" smtClean="0">
                <a:ea typeface="ＭＳ Ｐゴシック"/>
                <a:cs typeface="ＭＳ Ｐゴシック"/>
              </a:rPr>
              <a:t> the </a:t>
            </a:r>
            <a:r>
              <a:rPr lang="sv-SE" sz="2000" dirty="0" err="1" smtClean="0">
                <a:ea typeface="ＭＳ Ｐゴシック"/>
                <a:cs typeface="ＭＳ Ｐゴシック"/>
              </a:rPr>
              <a:t>boundary</a:t>
            </a:r>
            <a:r>
              <a:rPr lang="sv-SE" sz="2000" dirty="0" smtClean="0">
                <a:ea typeface="ＭＳ Ｐゴシック"/>
                <a:cs typeface="ＭＳ Ｐゴシック"/>
              </a:rPr>
              <a:t> </a:t>
            </a:r>
            <a:r>
              <a:rPr lang="sv-SE" sz="2000" dirty="0" err="1" smtClean="0">
                <a:ea typeface="ＭＳ Ｐゴシック"/>
                <a:cs typeface="ＭＳ Ｐゴシック"/>
              </a:rPr>
              <a:t>lines</a:t>
            </a:r>
            <a:r>
              <a:rPr lang="sv-SE" sz="2000" dirty="0" smtClean="0">
                <a:ea typeface="ＭＳ Ｐゴシック"/>
                <a:cs typeface="ＭＳ Ｐゴシック"/>
              </a:rPr>
              <a:t>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2000" dirty="0" smtClean="0">
                <a:ea typeface="ＭＳ Ｐゴシック"/>
                <a:cs typeface="ＭＳ Ｐゴシック"/>
              </a:rPr>
              <a:t>Lantmäteriet has a webservice </a:t>
            </a:r>
            <a:r>
              <a:rPr lang="sv-SE" sz="2000" dirty="0" err="1" smtClean="0">
                <a:ea typeface="ＭＳ Ｐゴシック"/>
                <a:cs typeface="ＭＳ Ｐゴシック"/>
              </a:rPr>
              <a:t>that</a:t>
            </a:r>
            <a:r>
              <a:rPr lang="sv-SE" sz="2000" dirty="0" smtClean="0">
                <a:ea typeface="ＭＳ Ｐゴシック"/>
                <a:cs typeface="ＭＳ Ｐゴシック"/>
              </a:rPr>
              <a:t> shows the </a:t>
            </a:r>
            <a:r>
              <a:rPr lang="sv-SE" sz="2000" dirty="0" err="1" smtClean="0">
                <a:ea typeface="ＭＳ Ｐゴシック"/>
                <a:cs typeface="ＭＳ Ｐゴシック"/>
              </a:rPr>
              <a:t>quality</a:t>
            </a:r>
            <a:r>
              <a:rPr lang="sv-SE" sz="2000" dirty="0" smtClean="0">
                <a:ea typeface="ＭＳ Ｐゴシック"/>
                <a:cs typeface="ＭＳ Ｐゴシック"/>
              </a:rPr>
              <a:t> </a:t>
            </a:r>
            <a:r>
              <a:rPr lang="sv-SE" sz="2000" dirty="0" err="1" smtClean="0">
                <a:ea typeface="ＭＳ Ｐゴシック"/>
                <a:cs typeface="ＭＳ Ｐゴシック"/>
              </a:rPr>
              <a:t>of</a:t>
            </a:r>
            <a:r>
              <a:rPr lang="sv-SE" sz="2000" dirty="0" smtClean="0">
                <a:ea typeface="ＭＳ Ｐゴシック"/>
                <a:cs typeface="ＭＳ Ｐゴシック"/>
              </a:rPr>
              <a:t> the </a:t>
            </a:r>
            <a:r>
              <a:rPr lang="sv-SE" sz="2000" dirty="0" err="1" smtClean="0">
                <a:ea typeface="ＭＳ Ｐゴシック"/>
                <a:cs typeface="ＭＳ Ｐゴシック"/>
              </a:rPr>
              <a:t>boundary</a:t>
            </a:r>
            <a:r>
              <a:rPr lang="sv-SE" sz="2000" dirty="0" smtClean="0">
                <a:ea typeface="ＭＳ Ｐゴシック"/>
                <a:cs typeface="ＭＳ Ｐゴシック"/>
              </a:rPr>
              <a:t> </a:t>
            </a:r>
            <a:r>
              <a:rPr lang="sv-SE" sz="2000" dirty="0" err="1" smtClean="0">
                <a:ea typeface="ＭＳ Ｐゴシック"/>
                <a:cs typeface="ＭＳ Ｐゴシック"/>
              </a:rPr>
              <a:t>lines</a:t>
            </a:r>
            <a:r>
              <a:rPr lang="sv-SE" sz="2000" dirty="0" smtClean="0">
                <a:ea typeface="ＭＳ Ｐゴシック"/>
                <a:cs typeface="ＭＳ Ｐゴシック"/>
              </a:rPr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187" y="2094805"/>
            <a:ext cx="7921625" cy="10461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3152775"/>
            <a:ext cx="7920880" cy="17526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3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3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51275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347400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85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1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18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292725" y="3474000"/>
            <a:ext cx="3851275" cy="3384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56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882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0"/>
            <a:ext cx="3851275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18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5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0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G_Bildobjekt 6"/>
          <p:cNvPicPr>
            <a:picLocks noChangeAspect="1"/>
          </p:cNvPicPr>
          <p:nvPr/>
        </p:nvPicPr>
        <p:blipFill rotWithShape="1">
          <a:blip r:embed="rId10"/>
          <a:srcRect b="33720"/>
          <a:stretch/>
        </p:blipFill>
        <p:spPr>
          <a:xfrm>
            <a:off x="0" y="6012573"/>
            <a:ext cx="9144000" cy="845427"/>
          </a:xfrm>
          <a:prstGeom prst="rect">
            <a:avLst/>
          </a:prstGeom>
        </p:spPr>
      </p:pic>
      <p:pic>
        <p:nvPicPr>
          <p:cNvPr id="8" name="FG_Bildobjekt 7" descr="LM_logo_cmyk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84" y="6357960"/>
            <a:ext cx="1614830" cy="25632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11188" y="980728"/>
            <a:ext cx="7921625" cy="8633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11187" y="1916114"/>
            <a:ext cx="7921625" cy="3960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339752" y="635635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639F396-6235-4C4B-9972-DFEA523245B5}" type="datetimeFigureOut">
              <a:rPr lang="sv-SE" smtClean="0"/>
              <a:pPr/>
              <a:t>2015-05-10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79912" y="6356350"/>
            <a:ext cx="324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79512" y="6356350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62FD4F3-71BB-4590-94FD-885B706FD8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70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60" r:id="rId6"/>
    <p:sldLayoutId id="2147483654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14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Towards a Comprehensive and Continuously Updated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Swedish </a:t>
            </a:r>
            <a:r>
              <a:rPr lang="en-GB" dirty="0"/>
              <a:t>Cadastre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3836640"/>
            <a:ext cx="7920880" cy="1752600"/>
          </a:xfrm>
        </p:spPr>
        <p:txBody>
          <a:bodyPr/>
          <a:lstStyle/>
          <a:p>
            <a:endParaRPr lang="sv-SE" sz="1400" dirty="0">
              <a:solidFill>
                <a:srgbClr val="FF0000"/>
              </a:solidFill>
            </a:endParaRPr>
          </a:p>
          <a:p>
            <a:r>
              <a:rPr lang="sv-SE" sz="1400" dirty="0" smtClean="0"/>
              <a:t>Kristin Land</a:t>
            </a:r>
          </a:p>
          <a:p>
            <a:r>
              <a:rPr lang="sv-SE" sz="1400" b="0" dirty="0" err="1" smtClean="0"/>
              <a:t>Coordinator</a:t>
            </a:r>
            <a:r>
              <a:rPr lang="sv-SE" sz="1400" b="0" dirty="0" smtClean="0"/>
              <a:t> </a:t>
            </a:r>
            <a:r>
              <a:rPr lang="sv-SE" sz="1400" b="0" dirty="0" err="1" smtClean="0"/>
              <a:t>of</a:t>
            </a:r>
            <a:r>
              <a:rPr lang="sv-SE" sz="1400" b="0" dirty="0" smtClean="0"/>
              <a:t> Research and International Relations</a:t>
            </a:r>
            <a:br>
              <a:rPr lang="sv-SE" sz="1400" b="0" dirty="0" smtClean="0"/>
            </a:br>
            <a:r>
              <a:rPr lang="sv-SE" sz="1400" b="0" dirty="0" smtClean="0"/>
              <a:t/>
            </a:r>
            <a:br>
              <a:rPr lang="sv-SE" sz="1400" b="0" dirty="0" smtClean="0"/>
            </a:br>
            <a:r>
              <a:rPr lang="sv-SE" sz="1200" b="0" dirty="0" err="1" smtClean="0"/>
              <a:t>Cadastral</a:t>
            </a:r>
            <a:r>
              <a:rPr lang="sv-SE" sz="1200" b="0" dirty="0" smtClean="0"/>
              <a:t> Services Division, Lantmäteriet, Sweden</a:t>
            </a:r>
            <a:endParaRPr lang="sv-SE" sz="1200" b="0" dirty="0"/>
          </a:p>
        </p:txBody>
      </p:sp>
      <p:sp>
        <p:nvSpPr>
          <p:cNvPr id="4" name="textruta 3"/>
          <p:cNvSpPr txBox="1"/>
          <p:nvPr/>
        </p:nvSpPr>
        <p:spPr>
          <a:xfrm>
            <a:off x="395536" y="630932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PCC Conference, Riga, 12-13 May 2015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741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3" y="0"/>
            <a:ext cx="8586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648072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665" name="Rectangle 2"/>
          <p:cNvSpPr>
            <a:spLocks noGrp="1"/>
          </p:cNvSpPr>
          <p:nvPr>
            <p:ph type="title"/>
          </p:nvPr>
        </p:nvSpPr>
        <p:spPr>
          <a:xfrm>
            <a:off x="1474911" y="837506"/>
            <a:ext cx="7921625" cy="863302"/>
          </a:xfrm>
        </p:spPr>
        <p:txBody>
          <a:bodyPr/>
          <a:lstStyle/>
          <a:p>
            <a:r>
              <a:rPr lang="sv-SE" dirty="0" smtClean="0"/>
              <a:t>”Geometristöd i Utsikten” (best option)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848872" cy="2376264"/>
          </a:xfrm>
        </p:spPr>
        <p:txBody>
          <a:bodyPr/>
          <a:lstStyle/>
          <a:p>
            <a:r>
              <a:rPr lang="sv-SE" dirty="0" err="1" smtClean="0"/>
              <a:t>Tailor-made</a:t>
            </a:r>
            <a:r>
              <a:rPr lang="sv-SE" dirty="0" smtClean="0"/>
              <a:t> solution for all municipal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authorities</a:t>
            </a:r>
            <a:endParaRPr lang="sv-SE" dirty="0" smtClean="0"/>
          </a:p>
          <a:p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ArcCadastre</a:t>
            </a:r>
            <a:endParaRPr lang="sv-SE" dirty="0" smtClean="0"/>
          </a:p>
          <a:p>
            <a:r>
              <a:rPr lang="sv-SE" dirty="0" err="1" smtClean="0"/>
              <a:t>Integrated</a:t>
            </a:r>
            <a:r>
              <a:rPr lang="sv-SE" dirty="0" smtClean="0"/>
              <a:t> in </a:t>
            </a:r>
            <a:r>
              <a:rPr lang="sv-SE" dirty="0" err="1" smtClean="0"/>
              <a:t>Lantmäteriet’s</a:t>
            </a:r>
            <a:r>
              <a:rPr lang="sv-SE" dirty="0" smtClean="0"/>
              <a:t> IT </a:t>
            </a:r>
            <a:r>
              <a:rPr lang="sv-SE" dirty="0" err="1" smtClean="0"/>
              <a:t>environment</a:t>
            </a:r>
            <a:endParaRPr lang="sv-SE" dirty="0" smtClean="0"/>
          </a:p>
          <a:p>
            <a:r>
              <a:rPr lang="sv-SE" dirty="0" smtClean="0"/>
              <a:t>All focus </a:t>
            </a:r>
            <a:r>
              <a:rPr lang="sv-SE" dirty="0" err="1" smtClean="0"/>
              <a:t>objects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handled</a:t>
            </a:r>
          </a:p>
          <a:p>
            <a:r>
              <a:rPr lang="sv-SE" dirty="0" err="1" smtClean="0"/>
              <a:t>Two-way</a:t>
            </a:r>
            <a:r>
              <a:rPr lang="sv-SE" dirty="0" smtClean="0"/>
              <a:t> </a:t>
            </a:r>
            <a:r>
              <a:rPr lang="sv-SE" dirty="0" err="1" smtClean="0"/>
              <a:t>communication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municipality</a:t>
            </a:r>
            <a:r>
              <a:rPr lang="sv-SE" dirty="0" smtClean="0"/>
              <a:t> and Lantmäteriet</a:t>
            </a:r>
          </a:p>
          <a:p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432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>
          <a:xfrm>
            <a:off x="1546919" y="764704"/>
            <a:ext cx="7921625" cy="863302"/>
          </a:xfrm>
        </p:spPr>
        <p:txBody>
          <a:bodyPr/>
          <a:lstStyle/>
          <a:p>
            <a:r>
              <a:rPr lang="sv-SE" dirty="0" smtClean="0"/>
              <a:t>”Bryggan” (second best option)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416824" cy="2592288"/>
          </a:xfrm>
        </p:spPr>
        <p:txBody>
          <a:bodyPr/>
          <a:lstStyle/>
          <a:p>
            <a:r>
              <a:rPr lang="sv-SE" dirty="0" smtClean="0"/>
              <a:t>In-house </a:t>
            </a:r>
            <a:r>
              <a:rPr lang="sv-SE" dirty="0" err="1" smtClean="0"/>
              <a:t>developed</a:t>
            </a:r>
            <a:r>
              <a:rPr lang="sv-SE" dirty="0" smtClean="0"/>
              <a:t> </a:t>
            </a:r>
            <a:r>
              <a:rPr lang="sv-SE" dirty="0" err="1" smtClean="0"/>
              <a:t>updating</a:t>
            </a:r>
            <a:r>
              <a:rPr lang="sv-SE" dirty="0" smtClean="0"/>
              <a:t> interface from late 1990s</a:t>
            </a:r>
          </a:p>
          <a:p>
            <a:r>
              <a:rPr lang="sv-SE" dirty="0" err="1" smtClean="0"/>
              <a:t>Two</a:t>
            </a:r>
            <a:r>
              <a:rPr lang="sv-SE" dirty="0" smtClean="0"/>
              <a:t>-step semi-</a:t>
            </a:r>
            <a:r>
              <a:rPr lang="sv-SE" dirty="0" err="1" smtClean="0"/>
              <a:t>automatic</a:t>
            </a:r>
            <a:r>
              <a:rPr lang="sv-SE" dirty="0" smtClean="0"/>
              <a:t> process </a:t>
            </a:r>
            <a:r>
              <a:rPr lang="sv-SE" dirty="0" err="1" smtClean="0"/>
              <a:t>including</a:t>
            </a:r>
            <a:r>
              <a:rPr lang="sv-SE" dirty="0" smtClean="0"/>
              <a:t> </a:t>
            </a:r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controls</a:t>
            </a:r>
            <a:endParaRPr lang="sv-SE" dirty="0" smtClean="0"/>
          </a:p>
          <a:p>
            <a:r>
              <a:rPr lang="sv-SE" dirty="0" err="1" smtClean="0"/>
              <a:t>Various</a:t>
            </a:r>
            <a:r>
              <a:rPr lang="sv-SE" dirty="0" smtClean="0"/>
              <a:t> </a:t>
            </a:r>
            <a:r>
              <a:rPr lang="sv-SE" dirty="0" err="1" smtClean="0"/>
              <a:t>complexity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interface for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municipality</a:t>
            </a:r>
            <a:endParaRPr lang="sv-SE" dirty="0" smtClean="0"/>
          </a:p>
          <a:p>
            <a:r>
              <a:rPr lang="sv-SE" dirty="0" smtClean="0"/>
              <a:t>No standardised data formats</a:t>
            </a:r>
          </a:p>
          <a:p>
            <a:r>
              <a:rPr lang="sv-SE" dirty="0" err="1" smtClean="0"/>
              <a:t>Development</a:t>
            </a:r>
            <a:r>
              <a:rPr lang="sv-SE" dirty="0" smtClean="0"/>
              <a:t> plans </a:t>
            </a:r>
            <a:r>
              <a:rPr lang="sv-SE" dirty="0" err="1" smtClean="0"/>
              <a:t>cannot</a:t>
            </a:r>
            <a:r>
              <a:rPr lang="sv-SE" dirty="0" smtClean="0"/>
              <a:t> be handled</a:t>
            </a:r>
          </a:p>
          <a:p>
            <a:r>
              <a:rPr lang="sv-SE" dirty="0" err="1" smtClean="0"/>
              <a:t>One-way</a:t>
            </a:r>
            <a:r>
              <a:rPr lang="sv-SE" dirty="0" smtClean="0"/>
              <a:t> </a:t>
            </a:r>
            <a:r>
              <a:rPr lang="sv-SE" dirty="0" err="1" smtClean="0"/>
              <a:t>communication</a:t>
            </a:r>
            <a:r>
              <a:rPr lang="sv-SE" dirty="0" smtClean="0"/>
              <a:t> from </a:t>
            </a:r>
            <a:r>
              <a:rPr lang="sv-SE" dirty="0" err="1" smtClean="0"/>
              <a:t>municipality</a:t>
            </a:r>
            <a:r>
              <a:rPr lang="sv-SE" dirty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Lantmäteriet</a:t>
            </a:r>
          </a:p>
          <a:p>
            <a:r>
              <a:rPr lang="sv-SE" dirty="0" err="1" smtClean="0"/>
              <a:t>Separate</a:t>
            </a:r>
            <a:r>
              <a:rPr lang="sv-SE" dirty="0" smtClean="0"/>
              <a:t> </a:t>
            </a:r>
            <a:r>
              <a:rPr lang="sv-SE" dirty="0" err="1" smtClean="0"/>
              <a:t>updating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copies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endParaRPr lang="sv-SE" dirty="0" smtClean="0"/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sv-SE" dirty="0" smtClean="0"/>
          </a:p>
        </p:txBody>
      </p:sp>
      <p:sp>
        <p:nvSpPr>
          <p:cNvPr id="4" name="Rektangel 3"/>
          <p:cNvSpPr/>
          <p:nvPr/>
        </p:nvSpPr>
        <p:spPr>
          <a:xfrm>
            <a:off x="755576" y="692696"/>
            <a:ext cx="648072" cy="64807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2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921625" cy="863302"/>
          </a:xfrm>
        </p:spPr>
        <p:txBody>
          <a:bodyPr/>
          <a:lstStyle/>
          <a:p>
            <a:r>
              <a:rPr lang="sv-SE" dirty="0" err="1" smtClean="0"/>
              <a:t>Periodcial</a:t>
            </a:r>
            <a:r>
              <a:rPr lang="sv-SE" dirty="0" smtClean="0"/>
              <a:t> </a:t>
            </a:r>
            <a:r>
              <a:rPr lang="sv-SE" dirty="0" err="1" smtClean="0"/>
              <a:t>updating</a:t>
            </a:r>
            <a:r>
              <a:rPr lang="sv-SE" dirty="0" smtClean="0"/>
              <a:t> (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phased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)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416824" cy="2592288"/>
          </a:xfrm>
        </p:spPr>
        <p:txBody>
          <a:bodyPr/>
          <a:lstStyle/>
          <a:p>
            <a:r>
              <a:rPr lang="sv-SE" dirty="0" smtClean="0"/>
              <a:t>New </a:t>
            </a:r>
            <a:r>
              <a:rPr lang="sv-SE" dirty="0" err="1" smtClean="0"/>
              <a:t>cadastral</a:t>
            </a:r>
            <a:r>
              <a:rPr lang="sv-SE" dirty="0" smtClean="0"/>
              <a:t> survey data etc. </a:t>
            </a:r>
            <a:r>
              <a:rPr lang="sv-SE" dirty="0" err="1" smtClean="0"/>
              <a:t>gathered</a:t>
            </a:r>
            <a:r>
              <a:rPr lang="sv-SE" dirty="0" smtClean="0"/>
              <a:t> </a:t>
            </a:r>
            <a:r>
              <a:rPr lang="sv-SE" dirty="0" err="1" smtClean="0"/>
              <a:t>monthly</a:t>
            </a:r>
            <a:endParaRPr lang="sv-SE" dirty="0" smtClean="0"/>
          </a:p>
          <a:p>
            <a:r>
              <a:rPr lang="sv-SE" dirty="0" smtClean="0"/>
              <a:t>Data sent </a:t>
            </a:r>
            <a:r>
              <a:rPr lang="sv-SE" dirty="0" err="1" smtClean="0"/>
              <a:t>to</a:t>
            </a:r>
            <a:r>
              <a:rPr lang="sv-SE" dirty="0" smtClean="0"/>
              <a:t> a special </a:t>
            </a:r>
            <a:r>
              <a:rPr lang="sv-SE" dirty="0" err="1" smtClean="0"/>
              <a:t>updating</a:t>
            </a:r>
            <a:r>
              <a:rPr lang="sv-SE" dirty="0" smtClean="0"/>
              <a:t> team at Lantmäteriet</a:t>
            </a:r>
          </a:p>
          <a:p>
            <a:r>
              <a:rPr lang="sv-SE" dirty="0" smtClean="0"/>
              <a:t>No standardised data formats </a:t>
            </a:r>
          </a:p>
          <a:p>
            <a:r>
              <a:rPr lang="sv-SE" dirty="0" smtClean="0"/>
              <a:t>Semi-manual </a:t>
            </a:r>
            <a:r>
              <a:rPr lang="sv-SE" dirty="0" err="1"/>
              <a:t>updating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national </a:t>
            </a:r>
            <a:r>
              <a:rPr lang="sv-SE" dirty="0" err="1" smtClean="0"/>
              <a:t>database</a:t>
            </a:r>
            <a:endParaRPr lang="sv-SE" dirty="0" smtClean="0"/>
          </a:p>
          <a:p>
            <a:r>
              <a:rPr lang="sv-SE" dirty="0" err="1"/>
              <a:t>Separate</a:t>
            </a:r>
            <a:r>
              <a:rPr lang="sv-SE" dirty="0"/>
              <a:t> </a:t>
            </a:r>
            <a:r>
              <a:rPr lang="sv-SE" dirty="0" err="1"/>
              <a:t>updating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copies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cadastral</a:t>
            </a:r>
            <a:r>
              <a:rPr lang="sv-SE" dirty="0"/>
              <a:t> </a:t>
            </a:r>
            <a:r>
              <a:rPr lang="sv-SE" dirty="0" err="1" smtClean="0"/>
              <a:t>map</a:t>
            </a:r>
            <a:endParaRPr lang="sv-SE" dirty="0"/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sv-SE" dirty="0" smtClean="0"/>
          </a:p>
        </p:txBody>
      </p:sp>
      <p:sp>
        <p:nvSpPr>
          <p:cNvPr id="4" name="Rektangel 3"/>
          <p:cNvSpPr/>
          <p:nvPr/>
        </p:nvSpPr>
        <p:spPr>
          <a:xfrm>
            <a:off x="755576" y="692696"/>
            <a:ext cx="648072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5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>
          <a:xfrm>
            <a:off x="826839" y="764704"/>
            <a:ext cx="7921625" cy="863302"/>
          </a:xfrm>
        </p:spPr>
        <p:txBody>
          <a:bodyPr/>
          <a:lstStyle/>
          <a:p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activities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NDRK2017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416824" cy="3600450"/>
          </a:xfrm>
        </p:spPr>
        <p:txBody>
          <a:bodyPr/>
          <a:lstStyle/>
          <a:p>
            <a:r>
              <a:rPr lang="sv-SE" dirty="0" err="1" smtClean="0"/>
              <a:t>Improving</a:t>
            </a:r>
            <a:r>
              <a:rPr lang="sv-SE" dirty="0" smtClean="0"/>
              <a:t> the second best </a:t>
            </a:r>
            <a:r>
              <a:rPr lang="sv-SE" dirty="0" err="1" smtClean="0"/>
              <a:t>application</a:t>
            </a:r>
            <a:r>
              <a:rPr lang="sv-SE" dirty="0" smtClean="0"/>
              <a:t> for </a:t>
            </a:r>
            <a:r>
              <a:rPr lang="sv-SE" dirty="0" err="1" smtClean="0"/>
              <a:t>continuous</a:t>
            </a:r>
            <a:r>
              <a:rPr lang="sv-SE" dirty="0" smtClean="0"/>
              <a:t> </a:t>
            </a:r>
            <a:r>
              <a:rPr lang="sv-SE" dirty="0" err="1" smtClean="0"/>
              <a:t>updating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handle</a:t>
            </a:r>
            <a:r>
              <a:rPr lang="sv-SE" dirty="0" smtClean="0"/>
              <a:t> all focus </a:t>
            </a:r>
            <a:r>
              <a:rPr lang="sv-SE" dirty="0" err="1" smtClean="0"/>
              <a:t>objects</a:t>
            </a:r>
            <a:r>
              <a:rPr lang="sv-SE" dirty="0" smtClean="0"/>
              <a:t> and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allow</a:t>
            </a:r>
            <a:r>
              <a:rPr lang="sv-SE" dirty="0" smtClean="0"/>
              <a:t> full data </a:t>
            </a:r>
            <a:r>
              <a:rPr lang="sv-SE" dirty="0" err="1" smtClean="0"/>
              <a:t>exchange</a:t>
            </a:r>
            <a:r>
              <a:rPr lang="sv-SE" dirty="0" smtClean="0"/>
              <a:t> (</a:t>
            </a:r>
            <a:r>
              <a:rPr lang="sv-SE" dirty="0" err="1" smtClean="0"/>
              <a:t>two-way</a:t>
            </a:r>
            <a:r>
              <a:rPr lang="sv-SE" dirty="0" smtClean="0"/>
              <a:t> </a:t>
            </a:r>
            <a:r>
              <a:rPr lang="sv-SE" dirty="0" err="1" smtClean="0"/>
              <a:t>communication</a:t>
            </a:r>
            <a:r>
              <a:rPr lang="sv-SE" dirty="0" smtClean="0"/>
              <a:t>)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Assisting the </a:t>
            </a:r>
            <a:r>
              <a:rPr lang="sv-SE" dirty="0" err="1" smtClean="0"/>
              <a:t>municipalities</a:t>
            </a:r>
            <a:r>
              <a:rPr lang="sv-SE" dirty="0" smtClean="0"/>
              <a:t> still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periodical</a:t>
            </a:r>
            <a:r>
              <a:rPr lang="sv-SE" dirty="0" smtClean="0"/>
              <a:t> or no </a:t>
            </a:r>
            <a:r>
              <a:rPr lang="sv-SE" dirty="0" err="1" smtClean="0"/>
              <a:t>updating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start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either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applications</a:t>
            </a:r>
            <a:r>
              <a:rPr lang="sv-SE" dirty="0" smtClean="0"/>
              <a:t> for </a:t>
            </a:r>
            <a:r>
              <a:rPr lang="sv-SE" dirty="0" err="1" smtClean="0"/>
              <a:t>continuous</a:t>
            </a:r>
            <a:r>
              <a:rPr lang="sv-SE" dirty="0" smtClean="0"/>
              <a:t> </a:t>
            </a:r>
            <a:r>
              <a:rPr lang="sv-SE" dirty="0" err="1" smtClean="0"/>
              <a:t>updating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err="1" smtClean="0"/>
              <a:t>Preparing</a:t>
            </a:r>
            <a:r>
              <a:rPr lang="sv-SE" dirty="0" smtClean="0"/>
              <a:t> for </a:t>
            </a:r>
            <a:r>
              <a:rPr lang="sv-SE" dirty="0" err="1" smtClean="0"/>
              <a:t>amendments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registration</a:t>
            </a:r>
            <a:r>
              <a:rPr lang="sv-SE" dirty="0" smtClean="0"/>
              <a:t> </a:t>
            </a:r>
            <a:r>
              <a:rPr lang="sv-SE" dirty="0" err="1" smtClean="0"/>
              <a:t>legislation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endParaRPr lang="sv-S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… and </a:t>
            </a:r>
            <a:r>
              <a:rPr lang="sv-SE" dirty="0" err="1" smtClean="0"/>
              <a:t>discussing</a:t>
            </a:r>
            <a:r>
              <a:rPr lang="sv-SE" dirty="0"/>
              <a:t> </a:t>
            </a:r>
            <a:r>
              <a:rPr lang="sv-SE" dirty="0" smtClean="0"/>
              <a:t>– as a </a:t>
            </a:r>
            <a:r>
              <a:rPr lang="sv-SE" dirty="0" err="1" smtClean="0"/>
              <a:t>separate</a:t>
            </a:r>
            <a:r>
              <a:rPr lang="sv-SE" dirty="0" smtClean="0"/>
              <a:t> </a:t>
            </a:r>
            <a:r>
              <a:rPr lang="sv-SE" dirty="0" err="1" smtClean="0"/>
              <a:t>initiative</a:t>
            </a:r>
            <a:r>
              <a:rPr lang="sv-SE" dirty="0" smtClean="0"/>
              <a:t> –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/>
              <a:t>data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GML (no decision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yet</a:t>
            </a:r>
            <a:r>
              <a:rPr lang="sv-SE" dirty="0" smtClean="0"/>
              <a:t>)</a:t>
            </a:r>
            <a:endParaRPr lang="sv-SE" dirty="0"/>
          </a:p>
          <a:p>
            <a:pPr>
              <a:buFont typeface="Arial" charset="0"/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535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11560" y="3356992"/>
            <a:ext cx="7416824" cy="576064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8" y="404664"/>
            <a:ext cx="7921625" cy="863302"/>
          </a:xfrm>
        </p:spPr>
        <p:txBody>
          <a:bodyPr/>
          <a:lstStyle/>
          <a:p>
            <a:pPr algn="ctr"/>
            <a:r>
              <a:rPr lang="sv-SE" sz="2400" dirty="0" smtClean="0"/>
              <a:t>KUF </a:t>
            </a:r>
            <a:br>
              <a:rPr lang="sv-SE" sz="2400" dirty="0" smtClean="0"/>
            </a:br>
            <a:r>
              <a:rPr lang="sv-SE" sz="1000" dirty="0" smtClean="0"/>
              <a:t/>
            </a:r>
            <a:br>
              <a:rPr lang="sv-SE" sz="1000" dirty="0" smtClean="0"/>
            </a:br>
            <a:r>
              <a:rPr lang="sv-SE" sz="2000" dirty="0" err="1" smtClean="0"/>
              <a:t>Quality</a:t>
            </a:r>
            <a:r>
              <a:rPr lang="sv-SE" sz="2000" dirty="0" smtClean="0"/>
              <a:t> </a:t>
            </a:r>
            <a:r>
              <a:rPr lang="sv-SE" sz="2000" dirty="0" err="1"/>
              <a:t>Development</a:t>
            </a:r>
            <a:r>
              <a:rPr lang="sv-SE" sz="2000" dirty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Cadastral</a:t>
            </a:r>
            <a:r>
              <a:rPr lang="sv-SE" sz="2000" dirty="0" smtClean="0"/>
              <a:t> Data</a:t>
            </a:r>
            <a:r>
              <a:rPr lang="sv-SE" sz="2400" dirty="0" smtClean="0"/>
              <a:t/>
            </a:r>
            <a:br>
              <a:rPr lang="sv-SE" sz="2400" dirty="0" smtClean="0"/>
            </a:br>
            <a:endParaRPr lang="sv-SE" dirty="0"/>
          </a:p>
        </p:txBody>
      </p:sp>
      <p:pic>
        <p:nvPicPr>
          <p:cNvPr id="4" name="Picture 2" descr="Fullträff på darttav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47" y="621407"/>
            <a:ext cx="1367433" cy="13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754831" y="1700808"/>
            <a:ext cx="7705601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sv-SE" dirty="0" err="1" smtClean="0"/>
              <a:t>Initiative</a:t>
            </a:r>
            <a:r>
              <a:rPr lang="sv-SE" dirty="0" smtClean="0"/>
              <a:t> </a:t>
            </a:r>
            <a:r>
              <a:rPr lang="sv-SE" dirty="0" err="1"/>
              <a:t>originating</a:t>
            </a:r>
            <a:r>
              <a:rPr lang="sv-SE" dirty="0"/>
              <a:t> from </a:t>
            </a:r>
            <a:r>
              <a:rPr lang="sv-SE" dirty="0" smtClean="0"/>
              <a:t>problems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missing</a:t>
            </a:r>
            <a:r>
              <a:rPr lang="sv-SE" dirty="0"/>
              <a:t> data, </a:t>
            </a:r>
            <a:r>
              <a:rPr lang="sv-SE" dirty="0" err="1"/>
              <a:t>contradictions</a:t>
            </a:r>
            <a:r>
              <a:rPr lang="sv-SE" dirty="0"/>
              <a:t>,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accuracy</a:t>
            </a:r>
            <a:r>
              <a:rPr lang="sv-SE" dirty="0"/>
              <a:t> etc</a:t>
            </a:r>
            <a:r>
              <a:rPr lang="sv-SE" dirty="0" smtClean="0"/>
              <a:t>. </a:t>
            </a:r>
            <a:r>
              <a:rPr lang="sv-SE" dirty="0"/>
              <a:t>in the Real Property </a:t>
            </a:r>
            <a:r>
              <a:rPr lang="sv-SE" dirty="0" smtClean="0"/>
              <a:t>Register:</a:t>
            </a:r>
            <a:br>
              <a:rPr lang="sv-SE" dirty="0" smtClean="0"/>
            </a:b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dirty="0" err="1" smtClean="0"/>
              <a:t>Improving</a:t>
            </a:r>
            <a:r>
              <a:rPr lang="sv-SE" dirty="0" smtClean="0"/>
              <a:t> existing </a:t>
            </a:r>
            <a:r>
              <a:rPr lang="sv-SE" dirty="0" err="1" smtClean="0"/>
              <a:t>textual</a:t>
            </a:r>
            <a:r>
              <a:rPr lang="sv-SE" dirty="0" smtClean="0"/>
              <a:t> and </a:t>
            </a:r>
            <a:r>
              <a:rPr lang="sv-SE" dirty="0" err="1" smtClean="0"/>
              <a:t>map</a:t>
            </a:r>
            <a:r>
              <a:rPr lang="sv-SE" dirty="0" smtClean="0"/>
              <a:t> information on </a:t>
            </a:r>
            <a:r>
              <a:rPr lang="sv-SE" dirty="0" err="1" smtClean="0"/>
              <a:t>property</a:t>
            </a:r>
            <a:r>
              <a:rPr lang="sv-SE" dirty="0" smtClean="0"/>
              <a:t> </a:t>
            </a:r>
            <a:r>
              <a:rPr lang="sv-SE" dirty="0" err="1" smtClean="0"/>
              <a:t>units</a:t>
            </a:r>
            <a:r>
              <a:rPr lang="sv-SE" dirty="0" smtClean="0"/>
              <a:t> and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rights</a:t>
            </a:r>
            <a:r>
              <a:rPr lang="sv-SE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sv-SE" dirty="0"/>
              <a:t>S</a:t>
            </a:r>
            <a:r>
              <a:rPr lang="sv-SE" dirty="0" smtClean="0"/>
              <a:t>pecial focus on </a:t>
            </a:r>
            <a:r>
              <a:rPr lang="sv-SE" dirty="0" err="1" smtClean="0"/>
              <a:t>property</a:t>
            </a:r>
            <a:r>
              <a:rPr lang="sv-SE" dirty="0" smtClean="0"/>
              <a:t> </a:t>
            </a:r>
            <a:r>
              <a:rPr lang="sv-SE" dirty="0" err="1" smtClean="0"/>
              <a:t>boundaries</a:t>
            </a:r>
            <a:r>
              <a:rPr lang="sv-SE" dirty="0" smtClean="0"/>
              <a:t> in the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altLang="sv-SE" dirty="0" smtClean="0"/>
              <a:t>2011-2015</a:t>
            </a:r>
            <a:r>
              <a:rPr lang="sv-SE" altLang="sv-SE" dirty="0"/>
              <a:t>, budget 2-3 million Euro per </a:t>
            </a:r>
            <a:r>
              <a:rPr lang="sv-SE" altLang="sv-SE" dirty="0" err="1" smtClean="0"/>
              <a:t>year</a:t>
            </a:r>
            <a:endParaRPr lang="sv-SE" altLang="sv-SE" dirty="0" smtClean="0"/>
          </a:p>
          <a:p>
            <a:pPr>
              <a:lnSpc>
                <a:spcPct val="150000"/>
              </a:lnSpc>
            </a:pPr>
            <a:r>
              <a:rPr lang="sv-SE" dirty="0" err="1" smtClean="0"/>
              <a:t>Cooperation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municipalities</a:t>
            </a:r>
            <a:r>
              <a:rPr lang="sv-SE" dirty="0" smtClean="0"/>
              <a:t>, Swedish Transport Administration and Swedish </a:t>
            </a:r>
            <a:r>
              <a:rPr lang="sv-SE" dirty="0" err="1" smtClean="0"/>
              <a:t>Forestery</a:t>
            </a:r>
            <a:r>
              <a:rPr lang="sv-SE" dirty="0" smtClean="0"/>
              <a:t> Agency</a:t>
            </a:r>
          </a:p>
          <a:p>
            <a:pPr>
              <a:lnSpc>
                <a:spcPct val="90000"/>
              </a:lnSpc>
            </a:pPr>
            <a:endParaRPr lang="sv-SE" altLang="sv-SE" dirty="0"/>
          </a:p>
          <a:p>
            <a:pPr marL="0" indent="0">
              <a:lnSpc>
                <a:spcPct val="90000"/>
              </a:lnSpc>
              <a:buNone/>
            </a:pPr>
            <a:r>
              <a:rPr lang="sv-SE" altLang="sv-SE" i="1" dirty="0" err="1"/>
              <a:t>Previous</a:t>
            </a:r>
            <a:r>
              <a:rPr lang="sv-SE" altLang="sv-SE" i="1" dirty="0"/>
              <a:t> </a:t>
            </a:r>
            <a:r>
              <a:rPr lang="sv-SE" altLang="sv-SE" i="1" dirty="0" err="1"/>
              <a:t>project</a:t>
            </a:r>
            <a:r>
              <a:rPr lang="sv-SE" altLang="sv-SE" i="1" dirty="0"/>
              <a:t> ”ALBIN</a:t>
            </a:r>
            <a:r>
              <a:rPr lang="sv-SE" altLang="sv-SE" i="1" dirty="0" smtClean="0"/>
              <a:t>”, 2006-2009</a:t>
            </a:r>
            <a:r>
              <a:rPr lang="sv-SE" altLang="sv-SE" i="1" dirty="0"/>
              <a:t>:</a:t>
            </a:r>
            <a:r>
              <a:rPr lang="sv-SE" altLang="sv-SE" i="1" dirty="0" smtClean="0"/>
              <a:t> 10 </a:t>
            </a:r>
            <a:r>
              <a:rPr lang="sv-SE" altLang="sv-SE" i="1" dirty="0"/>
              <a:t>million </a:t>
            </a:r>
            <a:r>
              <a:rPr lang="sv-SE" altLang="sv-SE" i="1" dirty="0" smtClean="0"/>
              <a:t>Euro.</a:t>
            </a:r>
            <a:endParaRPr lang="sv-SE" altLang="sv-SE" i="1" dirty="0"/>
          </a:p>
          <a:p>
            <a:pPr marL="0" indent="0">
              <a:lnSpc>
                <a:spcPct val="90000"/>
              </a:lnSpc>
              <a:buNone/>
            </a:pPr>
            <a:r>
              <a:rPr lang="sv-SE" altLang="sv-SE" i="1" dirty="0" err="1"/>
              <a:t>Cost</a:t>
            </a:r>
            <a:r>
              <a:rPr lang="sv-SE" altLang="sv-SE" i="1" dirty="0"/>
              <a:t>-benefit </a:t>
            </a:r>
            <a:r>
              <a:rPr lang="sv-SE" altLang="sv-SE" i="1" dirty="0" err="1"/>
              <a:t>analysis</a:t>
            </a:r>
            <a:r>
              <a:rPr lang="sv-SE" altLang="sv-SE" i="1" dirty="0"/>
              <a:t> </a:t>
            </a:r>
            <a:r>
              <a:rPr lang="sv-SE" altLang="sv-SE" i="1" dirty="0" err="1"/>
              <a:t>showed</a:t>
            </a:r>
            <a:r>
              <a:rPr lang="sv-SE" altLang="sv-SE" i="1" dirty="0"/>
              <a:t> </a:t>
            </a:r>
            <a:r>
              <a:rPr lang="sv-SE" altLang="sv-SE" i="1" dirty="0" err="1"/>
              <a:t>good</a:t>
            </a:r>
            <a:r>
              <a:rPr lang="sv-SE" altLang="sv-SE" i="1" dirty="0"/>
              <a:t> </a:t>
            </a:r>
            <a:r>
              <a:rPr lang="sv-SE" altLang="sv-SE" i="1" dirty="0" err="1"/>
              <a:t>payback</a:t>
            </a:r>
            <a:r>
              <a:rPr lang="sv-SE" altLang="sv-SE" i="1" dirty="0"/>
              <a:t> (</a:t>
            </a:r>
            <a:r>
              <a:rPr lang="sv-SE" altLang="sv-SE" i="1" dirty="0" err="1"/>
              <a:t>factor</a:t>
            </a:r>
            <a:r>
              <a:rPr lang="sv-SE" altLang="sv-SE" i="1" dirty="0"/>
              <a:t> 2.34)</a:t>
            </a:r>
          </a:p>
          <a:p>
            <a:pPr>
              <a:lnSpc>
                <a:spcPct val="90000"/>
              </a:lnSpc>
            </a:pPr>
            <a:endParaRPr lang="sv-SE" altLang="sv-SE" dirty="0" smtClean="0"/>
          </a:p>
          <a:p>
            <a:pPr marL="0" indent="0">
              <a:lnSpc>
                <a:spcPct val="90000"/>
              </a:lnSpc>
              <a:buNone/>
            </a:pPr>
            <a:endParaRPr lang="sv-SE" altLang="sv-S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sv-SE" altLang="sv-SE" i="1" dirty="0"/>
          </a:p>
          <a:p>
            <a:pPr marL="0" indent="0">
              <a:buNone/>
            </a:pPr>
            <a:endParaRPr lang="sv-SE" dirty="0"/>
          </a:p>
          <a:p>
            <a:pPr>
              <a:lnSpc>
                <a:spcPct val="150000"/>
              </a:lnSpc>
            </a:pPr>
            <a:endParaRPr lang="sv-SE" dirty="0" smtClean="0"/>
          </a:p>
          <a:p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84163"/>
            <a:ext cx="9864725" cy="72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924300" y="1125538"/>
            <a:ext cx="1449154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993" tIns="45715" rIns="35996" bIns="45715">
            <a:spAutoFit/>
          </a:bodyPr>
          <a:lstStyle>
            <a:lvl1pPr marL="179388" indent="-179388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sv-SE" altLang="sv-SE" sz="3200" u="sng" dirty="0" smtClean="0"/>
              <a:t>Before</a:t>
            </a:r>
            <a:endParaRPr lang="sv-SE" altLang="sv-SE" sz="3200" u="sng" dirty="0"/>
          </a:p>
        </p:txBody>
      </p:sp>
    </p:spTree>
    <p:extLst>
      <p:ext uri="{BB962C8B-B14F-4D97-AF65-F5344CB8AC3E}">
        <p14:creationId xmlns:p14="http://schemas.microsoft.com/office/powerpoint/2010/main" val="347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188" y="1197546"/>
            <a:ext cx="8007909" cy="863302"/>
          </a:xfrm>
        </p:spPr>
        <p:txBody>
          <a:bodyPr/>
          <a:lstStyle/>
          <a:p>
            <a:pPr algn="ctr" eaLnBrk="1" hangingPunct="1"/>
            <a:r>
              <a:rPr lang="sv-SE" altLang="sv-SE" dirty="0" smtClean="0"/>
              <a:t>Mixed </a:t>
            </a:r>
            <a:r>
              <a:rPr lang="sv-SE" altLang="sv-SE" dirty="0" err="1" smtClean="0"/>
              <a:t>methodology</a:t>
            </a:r>
            <a:r>
              <a:rPr lang="sv-SE" altLang="sv-SE" dirty="0" smtClean="0"/>
              <a:t> for </a:t>
            </a:r>
            <a:r>
              <a:rPr lang="sv-SE" altLang="sv-SE" dirty="0" err="1" smtClean="0"/>
              <a:t>improving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boundary</a:t>
            </a:r>
            <a:r>
              <a:rPr lang="sv-SE" altLang="sv-SE" dirty="0" smtClean="0"/>
              <a:t> data </a:t>
            </a:r>
            <a:endParaRPr lang="sv-SE" altLang="sv-SE" sz="20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318905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03" y="2068884"/>
            <a:ext cx="24479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09" y="2073845"/>
            <a:ext cx="25923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115616" y="44371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Archive</a:t>
            </a:r>
            <a:r>
              <a:rPr lang="sv-SE" dirty="0" smtClean="0"/>
              <a:t> research, </a:t>
            </a:r>
            <a:r>
              <a:rPr lang="sv-SE" dirty="0" err="1" smtClean="0"/>
              <a:t>georeferencing</a:t>
            </a:r>
            <a:r>
              <a:rPr lang="sv-SE" dirty="0" smtClean="0"/>
              <a:t>, </a:t>
            </a:r>
            <a:r>
              <a:rPr lang="sv-SE" dirty="0" err="1" smtClean="0"/>
              <a:t>ortophoto</a:t>
            </a:r>
            <a:r>
              <a:rPr lang="sv-SE" dirty="0" smtClean="0"/>
              <a:t> </a:t>
            </a:r>
            <a:r>
              <a:rPr lang="sv-SE" dirty="0" err="1" smtClean="0"/>
              <a:t>comparison</a:t>
            </a:r>
            <a:r>
              <a:rPr lang="sv-SE" dirty="0" smtClean="0"/>
              <a:t>, </a:t>
            </a:r>
            <a:r>
              <a:rPr lang="sv-SE" dirty="0" err="1" smtClean="0"/>
              <a:t>field</a:t>
            </a:r>
            <a:r>
              <a:rPr lang="sv-SE" dirty="0" smtClean="0"/>
              <a:t> survey </a:t>
            </a:r>
            <a:r>
              <a:rPr lang="sv-SE" dirty="0" err="1" smtClean="0"/>
              <a:t>control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829259" y="5363924"/>
            <a:ext cx="519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… laser scanning, </a:t>
            </a:r>
            <a:r>
              <a:rPr lang="sv-SE" dirty="0" err="1" smtClean="0"/>
              <a:t>drones</a:t>
            </a:r>
            <a:r>
              <a:rPr lang="sv-SE" dirty="0" smtClean="0"/>
              <a:t>, </a:t>
            </a:r>
            <a:r>
              <a:rPr lang="sv-SE" dirty="0" err="1" smtClean="0"/>
              <a:t>crowd</a:t>
            </a:r>
            <a:r>
              <a:rPr lang="sv-SE" dirty="0" smtClean="0"/>
              <a:t> </a:t>
            </a:r>
            <a:r>
              <a:rPr lang="sv-SE" dirty="0" err="1" smtClean="0"/>
              <a:t>sourcing</a:t>
            </a:r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0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5" y="1124744"/>
            <a:ext cx="2663825" cy="15081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71600" y="476672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FuturaMedium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uturaMedium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uturaMedium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uturaMedium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utura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altLang="sv-SE" b="1" dirty="0" err="1" smtClean="0">
                <a:latin typeface="Futura Book" pitchFamily="34" charset="0"/>
              </a:rPr>
              <a:t>Archive</a:t>
            </a:r>
            <a:r>
              <a:rPr lang="sv-SE" altLang="sv-SE" b="1" dirty="0" smtClean="0">
                <a:latin typeface="Futura Book" pitchFamily="34" charset="0"/>
              </a:rPr>
              <a:t> research output</a:t>
            </a:r>
            <a:r>
              <a:rPr lang="sv-SE" altLang="sv-SE" sz="2000" b="1" dirty="0" smtClean="0">
                <a:latin typeface="Arial" pitchFamily="34" charset="0"/>
              </a:rPr>
              <a:t> </a:t>
            </a:r>
            <a:endParaRPr lang="sv-SE" altLang="sv-SE" sz="2000" b="1" dirty="0"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27584" y="1412875"/>
            <a:ext cx="4968552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FuturaMedium" pitchFamily="34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FuturaMedium" pitchFamily="34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FuturaMedium" pitchFamily="34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FuturaMedium" pitchFamily="34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FuturaMedium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uturaMedium" pitchFamily="34" charset="0"/>
              </a:defRPr>
            </a:lvl9pPr>
          </a:lstStyle>
          <a:p>
            <a:r>
              <a:rPr lang="sv-SE" altLang="sv-SE" sz="1800" b="1" dirty="0" smtClean="0">
                <a:latin typeface="+mn-lt"/>
              </a:rPr>
              <a:t>Information in </a:t>
            </a:r>
            <a:r>
              <a:rPr lang="sv-SE" altLang="sv-SE" sz="1800" b="1" dirty="0" err="1" smtClean="0">
                <a:latin typeface="+mn-lt"/>
              </a:rPr>
              <a:t>cadastral</a:t>
            </a:r>
            <a:r>
              <a:rPr lang="sv-SE" altLang="sv-SE" sz="1800" b="1" dirty="0" smtClean="0">
                <a:latin typeface="+mn-lt"/>
              </a:rPr>
              <a:t> </a:t>
            </a:r>
            <a:r>
              <a:rPr lang="sv-SE" altLang="sv-SE" sz="1800" b="1" dirty="0" err="1" smtClean="0">
                <a:latin typeface="+mn-lt"/>
              </a:rPr>
              <a:t>documents</a:t>
            </a:r>
            <a:endParaRPr lang="sv-SE" altLang="sv-SE" sz="1800" b="1" dirty="0">
              <a:latin typeface="+mn-lt"/>
            </a:endParaRPr>
          </a:p>
          <a:p>
            <a:endParaRPr lang="sv-SE" altLang="sv-SE" sz="1800" dirty="0">
              <a:latin typeface="+mn-lt"/>
            </a:endParaRPr>
          </a:p>
          <a:p>
            <a:r>
              <a:rPr lang="sv-SE" altLang="sv-SE" sz="1800" dirty="0">
                <a:latin typeface="+mn-lt"/>
              </a:rPr>
              <a:t>1.	</a:t>
            </a:r>
            <a:r>
              <a:rPr lang="sv-SE" altLang="sv-SE" sz="1800" dirty="0" err="1">
                <a:latin typeface="+mn-lt"/>
              </a:rPr>
              <a:t>Coordinate</a:t>
            </a:r>
            <a:r>
              <a:rPr lang="sv-SE" altLang="sv-SE" sz="1800" dirty="0">
                <a:latin typeface="+mn-lt"/>
              </a:rPr>
              <a:t> lists </a:t>
            </a:r>
            <a:r>
              <a:rPr lang="sv-SE" altLang="sv-SE" sz="1800" dirty="0" err="1">
                <a:latin typeface="+mn-lt"/>
              </a:rPr>
              <a:t>connected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err="1">
                <a:latin typeface="+mn-lt"/>
              </a:rPr>
              <a:t>to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smtClean="0">
                <a:latin typeface="+mn-lt"/>
              </a:rPr>
              <a:t/>
            </a:r>
            <a:br>
              <a:rPr lang="sv-SE" altLang="sv-SE" sz="1800" dirty="0" smtClean="0">
                <a:latin typeface="+mn-lt"/>
              </a:rPr>
            </a:br>
            <a:r>
              <a:rPr lang="sv-SE" altLang="sv-SE" sz="1800" dirty="0" smtClean="0">
                <a:latin typeface="+mn-lt"/>
              </a:rPr>
              <a:t>the </a:t>
            </a:r>
            <a:r>
              <a:rPr lang="sv-SE" altLang="sv-SE" sz="1800" dirty="0">
                <a:latin typeface="+mn-lt"/>
              </a:rPr>
              <a:t>national geodetic </a:t>
            </a:r>
            <a:r>
              <a:rPr lang="sv-SE" altLang="sv-SE" sz="1800" dirty="0" err="1">
                <a:latin typeface="+mn-lt"/>
              </a:rPr>
              <a:t>network</a:t>
            </a:r>
            <a:r>
              <a:rPr lang="sv-SE" altLang="sv-SE" sz="1800" dirty="0">
                <a:latin typeface="+mn-lt"/>
              </a:rPr>
              <a:t> </a:t>
            </a:r>
          </a:p>
          <a:p>
            <a:r>
              <a:rPr lang="sv-SE" altLang="sv-SE" sz="1800" dirty="0">
                <a:latin typeface="+mn-lt"/>
              </a:rPr>
              <a:t>	</a:t>
            </a:r>
            <a:r>
              <a:rPr lang="sv-SE" altLang="sv-SE" sz="1800" dirty="0" smtClean="0">
                <a:latin typeface="+mn-lt"/>
              </a:rPr>
              <a:t>&gt;&gt; </a:t>
            </a:r>
            <a:r>
              <a:rPr lang="sv-SE" altLang="sv-SE" sz="1800" dirty="0" err="1" smtClean="0">
                <a:latin typeface="+mn-lt"/>
              </a:rPr>
              <a:t>direct</a:t>
            </a:r>
            <a:r>
              <a:rPr lang="sv-SE" altLang="sv-SE" sz="1800" dirty="0" smtClean="0">
                <a:latin typeface="+mn-lt"/>
              </a:rPr>
              <a:t> </a:t>
            </a:r>
            <a:r>
              <a:rPr lang="sv-SE" altLang="sv-SE" sz="1800" dirty="0" err="1">
                <a:latin typeface="+mn-lt"/>
              </a:rPr>
              <a:t>use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smtClean="0">
                <a:latin typeface="+mn-lt"/>
              </a:rPr>
              <a:t/>
            </a:r>
            <a:br>
              <a:rPr lang="sv-SE" altLang="sv-SE" sz="1800" dirty="0" smtClean="0">
                <a:latin typeface="+mn-lt"/>
              </a:rPr>
            </a:br>
            <a:endParaRPr lang="sv-SE" altLang="sv-SE" sz="1800" dirty="0">
              <a:latin typeface="+mn-lt"/>
            </a:endParaRPr>
          </a:p>
          <a:p>
            <a:endParaRPr lang="sv-SE" altLang="sv-SE" sz="1800" dirty="0">
              <a:latin typeface="+mn-lt"/>
            </a:endParaRPr>
          </a:p>
          <a:p>
            <a:pPr>
              <a:buFontTx/>
              <a:buAutoNum type="arabicPeriod" startAt="2"/>
            </a:pPr>
            <a:r>
              <a:rPr lang="sv-SE" altLang="sv-SE" sz="1800" dirty="0" err="1">
                <a:latin typeface="+mn-lt"/>
              </a:rPr>
              <a:t>Coordinate</a:t>
            </a:r>
            <a:r>
              <a:rPr lang="sv-SE" altLang="sv-SE" sz="1800" dirty="0">
                <a:latin typeface="+mn-lt"/>
              </a:rPr>
              <a:t> lists not </a:t>
            </a:r>
            <a:r>
              <a:rPr lang="sv-SE" altLang="sv-SE" sz="1800" dirty="0" err="1">
                <a:latin typeface="+mn-lt"/>
              </a:rPr>
              <a:t>connected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err="1">
                <a:latin typeface="+mn-lt"/>
              </a:rPr>
              <a:t>to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smtClean="0">
                <a:latin typeface="+mn-lt"/>
              </a:rPr>
              <a:t/>
            </a:r>
            <a:br>
              <a:rPr lang="sv-SE" altLang="sv-SE" sz="1800" dirty="0" smtClean="0">
                <a:latin typeface="+mn-lt"/>
              </a:rPr>
            </a:br>
            <a:r>
              <a:rPr lang="sv-SE" altLang="sv-SE" sz="1800" dirty="0" smtClean="0">
                <a:latin typeface="+mn-lt"/>
              </a:rPr>
              <a:t>the </a:t>
            </a:r>
            <a:r>
              <a:rPr lang="sv-SE" altLang="sv-SE" sz="1800" dirty="0">
                <a:latin typeface="+mn-lt"/>
              </a:rPr>
              <a:t>national geodetic </a:t>
            </a:r>
            <a:r>
              <a:rPr lang="sv-SE" altLang="sv-SE" sz="1800" dirty="0" err="1">
                <a:latin typeface="+mn-lt"/>
              </a:rPr>
              <a:t>network</a:t>
            </a:r>
            <a:r>
              <a:rPr lang="sv-SE" altLang="sv-SE" sz="1800" dirty="0">
                <a:latin typeface="+mn-lt"/>
              </a:rPr>
              <a:t> </a:t>
            </a:r>
          </a:p>
          <a:p>
            <a:r>
              <a:rPr lang="sv-SE" altLang="sv-SE" sz="1800" dirty="0">
                <a:latin typeface="+mn-lt"/>
              </a:rPr>
              <a:t>	</a:t>
            </a:r>
            <a:r>
              <a:rPr lang="sv-SE" altLang="sv-SE" sz="1800" dirty="0" smtClean="0">
                <a:latin typeface="+mn-lt"/>
              </a:rPr>
              <a:t>&gt;&gt; GPS survey and </a:t>
            </a:r>
            <a:r>
              <a:rPr lang="sv-SE" altLang="sv-SE" sz="1800" dirty="0">
                <a:latin typeface="+mn-lt"/>
              </a:rPr>
              <a:t>transformation </a:t>
            </a:r>
            <a:r>
              <a:rPr lang="sv-SE" altLang="sv-SE" sz="1800" dirty="0" smtClean="0">
                <a:latin typeface="+mn-lt"/>
              </a:rPr>
              <a:t/>
            </a:r>
            <a:br>
              <a:rPr lang="sv-SE" altLang="sv-SE" sz="1800" dirty="0" smtClean="0">
                <a:latin typeface="+mn-lt"/>
              </a:rPr>
            </a:br>
            <a:endParaRPr lang="sv-SE" altLang="sv-SE" sz="1800" dirty="0">
              <a:latin typeface="+mn-lt"/>
            </a:endParaRPr>
          </a:p>
          <a:p>
            <a:endParaRPr lang="sv-SE" altLang="sv-SE" sz="1800" dirty="0">
              <a:latin typeface="+mn-lt"/>
            </a:endParaRPr>
          </a:p>
          <a:p>
            <a:pPr>
              <a:buFontTx/>
              <a:buAutoNum type="arabicPeriod" startAt="3"/>
            </a:pPr>
            <a:r>
              <a:rPr lang="sv-SE" altLang="sv-SE" sz="1800" dirty="0" err="1">
                <a:latin typeface="+mn-lt"/>
              </a:rPr>
              <a:t>Technical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err="1">
                <a:latin typeface="+mn-lt"/>
              </a:rPr>
              <a:t>descriptions</a:t>
            </a:r>
            <a:r>
              <a:rPr lang="sv-SE" altLang="sv-SE" sz="1800" dirty="0">
                <a:latin typeface="+mn-lt"/>
              </a:rPr>
              <a:t> </a:t>
            </a:r>
          </a:p>
          <a:p>
            <a:r>
              <a:rPr lang="sv-SE" altLang="sv-SE" sz="1800" dirty="0">
                <a:latin typeface="+mn-lt"/>
              </a:rPr>
              <a:t>	</a:t>
            </a:r>
            <a:r>
              <a:rPr lang="sv-SE" altLang="sv-SE" sz="1800" dirty="0" smtClean="0">
                <a:latin typeface="+mn-lt"/>
              </a:rPr>
              <a:t>&gt;&gt; Polar</a:t>
            </a:r>
            <a:r>
              <a:rPr lang="sv-SE" altLang="sv-SE" sz="1800" dirty="0">
                <a:latin typeface="+mn-lt"/>
              </a:rPr>
              <a:t>, </a:t>
            </a:r>
            <a:r>
              <a:rPr lang="sv-SE" altLang="sv-SE" sz="1800" dirty="0" err="1">
                <a:latin typeface="+mn-lt"/>
              </a:rPr>
              <a:t>Orthogonal</a:t>
            </a:r>
            <a:r>
              <a:rPr lang="sv-SE" altLang="sv-SE" sz="1800" dirty="0">
                <a:latin typeface="+mn-lt"/>
              </a:rPr>
              <a:t> and </a:t>
            </a:r>
            <a:r>
              <a:rPr lang="sv-SE" altLang="sv-SE" sz="1800" dirty="0" err="1">
                <a:latin typeface="+mn-lt"/>
              </a:rPr>
              <a:t>other</a:t>
            </a:r>
            <a:r>
              <a:rPr lang="sv-SE" altLang="sv-SE" sz="1800" dirty="0">
                <a:latin typeface="+mn-lt"/>
              </a:rPr>
              <a:t> </a:t>
            </a:r>
            <a:r>
              <a:rPr lang="sv-SE" altLang="sv-SE" sz="1800" dirty="0" err="1">
                <a:latin typeface="+mn-lt"/>
              </a:rPr>
              <a:t>constructions</a:t>
            </a:r>
            <a:endParaRPr lang="sv-SE" altLang="sv-SE" sz="1800" dirty="0">
              <a:latin typeface="+mn-lt"/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159"/>
            <a:ext cx="2628900" cy="1143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99" y="4077072"/>
            <a:ext cx="2447925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2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84163"/>
            <a:ext cx="9864725" cy="72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924300" y="1125538"/>
            <a:ext cx="1449154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993" tIns="45715" rIns="35996" bIns="45715">
            <a:spAutoFit/>
          </a:bodyPr>
          <a:lstStyle>
            <a:lvl1pPr marL="179388" indent="-179388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sv-SE" altLang="sv-SE" sz="3200" u="sng" dirty="0" smtClean="0"/>
              <a:t>Before</a:t>
            </a:r>
            <a:endParaRPr lang="sv-SE" altLang="sv-SE" sz="3200" u="sng" dirty="0"/>
          </a:p>
        </p:txBody>
      </p:sp>
    </p:spTree>
    <p:extLst>
      <p:ext uri="{BB962C8B-B14F-4D97-AF65-F5344CB8AC3E}">
        <p14:creationId xmlns:p14="http://schemas.microsoft.com/office/powerpoint/2010/main" val="13978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ygger,affärer,affärsmän,utmaningar,komplett,Koncept,Fotolia,idéer,pusselbit,män,Fotografier,bitar,trycker,pussel,lösningar,lösa,kamper,lag,lagarbete,arbe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/>
        </p:blipFill>
        <p:spPr bwMode="auto">
          <a:xfrm>
            <a:off x="2771800" y="2839741"/>
            <a:ext cx="3564035" cy="3181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827088" y="620266"/>
            <a:ext cx="7777162" cy="720502"/>
          </a:xfrm>
          <a:noFill/>
        </p:spPr>
        <p:txBody>
          <a:bodyPr anchor="t"/>
          <a:lstStyle/>
          <a:p>
            <a:r>
              <a:rPr lang="sv-SE" altLang="sv-SE" sz="2400" dirty="0" err="1" smtClean="0"/>
              <a:t>Two</a:t>
            </a:r>
            <a:r>
              <a:rPr lang="sv-SE" altLang="sv-SE" sz="2400" dirty="0" smtClean="0"/>
              <a:t> </a:t>
            </a:r>
            <a:r>
              <a:rPr lang="sv-SE" altLang="sv-SE" sz="2400" dirty="0" err="1" smtClean="0"/>
              <a:t>ongoing</a:t>
            </a:r>
            <a:r>
              <a:rPr lang="sv-SE" altLang="sv-SE" sz="2400" dirty="0" smtClean="0"/>
              <a:t> </a:t>
            </a:r>
            <a:r>
              <a:rPr lang="sv-SE" altLang="sv-SE" sz="2400" dirty="0" err="1" smtClean="0"/>
              <a:t>initiatives</a:t>
            </a:r>
            <a:r>
              <a:rPr lang="sv-SE" altLang="sv-SE" sz="2400" dirty="0" smtClean="0"/>
              <a:t> </a:t>
            </a:r>
            <a:r>
              <a:rPr lang="sv-SE" altLang="sv-SE" sz="2400" dirty="0" err="1" smtClean="0"/>
              <a:t>to</a:t>
            </a:r>
            <a:r>
              <a:rPr lang="sv-SE" altLang="sv-SE" sz="2400" dirty="0" smtClean="0"/>
              <a:t> </a:t>
            </a:r>
            <a:r>
              <a:rPr lang="sv-SE" altLang="sv-SE" sz="2400" dirty="0" err="1" smtClean="0"/>
              <a:t>meet</a:t>
            </a:r>
            <a:r>
              <a:rPr lang="sv-SE" altLang="sv-SE" sz="2400" dirty="0" smtClean="0"/>
              <a:t> the </a:t>
            </a:r>
            <a:r>
              <a:rPr lang="sv-SE" altLang="sv-SE" sz="2400" dirty="0" err="1" smtClean="0"/>
              <a:t>needs</a:t>
            </a:r>
            <a:r>
              <a:rPr lang="sv-SE" altLang="sv-SE" sz="2400" dirty="0" smtClean="0"/>
              <a:t> </a:t>
            </a:r>
            <a:r>
              <a:rPr lang="sv-SE" altLang="sv-SE" sz="2400" dirty="0" err="1" smtClean="0"/>
              <a:t>of</a:t>
            </a:r>
            <a:r>
              <a:rPr lang="sv-SE" altLang="sv-SE" sz="2400" dirty="0" smtClean="0"/>
              <a:t> the </a:t>
            </a:r>
            <a:r>
              <a:rPr lang="sv-SE" altLang="sv-SE" sz="2400" dirty="0" err="1" smtClean="0"/>
              <a:t>society</a:t>
            </a:r>
            <a:endParaRPr lang="sv-SE" altLang="sv-SE" sz="2400" dirty="0"/>
          </a:p>
        </p:txBody>
      </p:sp>
      <p:sp>
        <p:nvSpPr>
          <p:cNvPr id="24" name="Platshållare för innehåll 2"/>
          <p:cNvSpPr>
            <a:spLocks noGrp="1"/>
          </p:cNvSpPr>
          <p:nvPr>
            <p:ph idx="1"/>
          </p:nvPr>
        </p:nvSpPr>
        <p:spPr>
          <a:xfrm>
            <a:off x="755576" y="1916832"/>
            <a:ext cx="7921625" cy="15841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b="1" dirty="0" smtClean="0"/>
              <a:t>NDRK2017 – National Digital </a:t>
            </a:r>
            <a:r>
              <a:rPr lang="sv-SE" b="1" dirty="0" err="1" smtClean="0"/>
              <a:t>Cadastral</a:t>
            </a:r>
            <a:r>
              <a:rPr lang="sv-SE" b="1" dirty="0" smtClean="0"/>
              <a:t> </a:t>
            </a:r>
            <a:r>
              <a:rPr lang="sv-SE" b="1" dirty="0"/>
              <a:t>Index </a:t>
            </a:r>
            <a:r>
              <a:rPr lang="sv-SE" b="1" dirty="0" err="1"/>
              <a:t>Map</a:t>
            </a:r>
            <a:r>
              <a:rPr lang="sv-SE" b="1" dirty="0"/>
              <a:t> 2017 </a:t>
            </a:r>
            <a:r>
              <a:rPr lang="sv-SE" b="1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000" b="1" dirty="0" smtClean="0"/>
              <a:t/>
            </a:r>
            <a:br>
              <a:rPr lang="sv-SE" sz="1000" b="1" dirty="0" smtClean="0"/>
            </a:br>
            <a:r>
              <a:rPr lang="sv-SE" b="1" dirty="0" smtClean="0"/>
              <a:t>KUF – </a:t>
            </a:r>
            <a:r>
              <a:rPr lang="sv-SE" b="1" dirty="0" err="1" smtClean="0"/>
              <a:t>Quality</a:t>
            </a:r>
            <a:r>
              <a:rPr lang="sv-SE" b="1" dirty="0" smtClean="0"/>
              <a:t> </a:t>
            </a:r>
            <a:r>
              <a:rPr lang="sv-SE" b="1" dirty="0" err="1" smtClean="0"/>
              <a:t>Development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Cadastral</a:t>
            </a:r>
            <a:r>
              <a:rPr lang="sv-SE" b="1" dirty="0" smtClean="0"/>
              <a:t> Data 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514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38163"/>
            <a:ext cx="75469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 rot="-6920255">
            <a:off x="4718050" y="3462338"/>
            <a:ext cx="3968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2364" tIns="46182" rIns="92364" bIns="46182">
            <a:spAutoFit/>
          </a:bodyPr>
          <a:lstStyle>
            <a:lvl1pPr defTabSz="923925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1400" b="1" dirty="0">
                <a:solidFill>
                  <a:srgbClr val="FF3300"/>
                </a:solidFill>
                <a:latin typeface="Arial" charset="0"/>
              </a:rPr>
              <a:t>12 m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4557713" y="3509963"/>
            <a:ext cx="38735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7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674688"/>
            <a:ext cx="10152063" cy="76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995738" y="54927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1993" tIns="45715" rIns="35996" bIns="45715">
            <a:spAutoFit/>
          </a:bodyPr>
          <a:lstStyle>
            <a:lvl1pPr marL="179388" indent="-179388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sv-SE" altLang="sv-SE" sz="3200" u="sng" dirty="0" err="1" smtClean="0"/>
              <a:t>After</a:t>
            </a:r>
            <a:endParaRPr lang="sv-SE" altLang="sv-SE" sz="3200" u="sng" dirty="0"/>
          </a:p>
        </p:txBody>
      </p:sp>
    </p:spTree>
    <p:extLst>
      <p:ext uri="{BB962C8B-B14F-4D97-AF65-F5344CB8AC3E}">
        <p14:creationId xmlns:p14="http://schemas.microsoft.com/office/powerpoint/2010/main" val="2033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objekt 2"/>
          <p:cNvPicPr>
            <a:picLocks noChangeAspect="1"/>
          </p:cNvPicPr>
          <p:nvPr/>
        </p:nvPicPr>
        <p:blipFill>
          <a:blip r:embed="rId3"/>
          <a:srcRect b="33720"/>
          <a:stretch>
            <a:fillRect/>
          </a:stretch>
        </p:blipFill>
        <p:spPr bwMode="auto">
          <a:xfrm>
            <a:off x="0" y="6021388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Bildobjekt 8" descr="LM_logo_cmyk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2163" y="6357938"/>
            <a:ext cx="16144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14070" cy="44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188" y="476672"/>
            <a:ext cx="7921625" cy="504056"/>
          </a:xfrm>
        </p:spPr>
        <p:txBody>
          <a:bodyPr/>
          <a:lstStyle/>
          <a:p>
            <a:pPr algn="ctr"/>
            <a:r>
              <a:rPr lang="sv-SE" sz="2000" dirty="0" err="1" smtClean="0"/>
              <a:t>Boundary</a:t>
            </a:r>
            <a:r>
              <a:rPr lang="sv-SE" sz="2000" dirty="0" smtClean="0"/>
              <a:t> </a:t>
            </a:r>
            <a:r>
              <a:rPr lang="sv-SE" sz="2000" dirty="0" err="1" smtClean="0"/>
              <a:t>accuracy</a:t>
            </a:r>
            <a:r>
              <a:rPr lang="sv-SE" sz="2000" dirty="0" smtClean="0"/>
              <a:t> </a:t>
            </a:r>
            <a:r>
              <a:rPr lang="sv-SE" sz="2000" dirty="0" err="1" smtClean="0"/>
              <a:t>indication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1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objekt 2"/>
          <p:cNvPicPr>
            <a:picLocks noChangeAspect="1"/>
          </p:cNvPicPr>
          <p:nvPr/>
        </p:nvPicPr>
        <p:blipFill>
          <a:blip r:embed="rId3"/>
          <a:srcRect b="33720"/>
          <a:stretch>
            <a:fillRect/>
          </a:stretch>
        </p:blipFill>
        <p:spPr bwMode="auto">
          <a:xfrm>
            <a:off x="0" y="6021388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Bildobjekt 8" descr="LM_logo_cmyk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2163" y="6357938"/>
            <a:ext cx="16144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27698" y="2636912"/>
            <a:ext cx="2700486" cy="864096"/>
          </a:xfrm>
        </p:spPr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9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1625" cy="863302"/>
          </a:xfrm>
        </p:spPr>
        <p:txBody>
          <a:bodyPr/>
          <a:lstStyle/>
          <a:p>
            <a:pPr algn="ctr"/>
            <a:r>
              <a:rPr lang="sv-SE" sz="2400" dirty="0" err="1" smtClean="0"/>
              <a:t>Cadastral</a:t>
            </a:r>
            <a:r>
              <a:rPr lang="sv-SE" sz="2400" dirty="0" smtClean="0"/>
              <a:t> organisation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187" y="1700808"/>
            <a:ext cx="5761013" cy="3960811"/>
          </a:xfrm>
        </p:spPr>
        <p:txBody>
          <a:bodyPr/>
          <a:lstStyle/>
          <a:p>
            <a:pPr marL="0" indent="0">
              <a:buNone/>
            </a:pPr>
            <a:r>
              <a:rPr lang="sv-SE" b="1" dirty="0" err="1" smtClean="0"/>
              <a:t>Lantmäteriet’s</a:t>
            </a:r>
            <a:r>
              <a:rPr lang="sv-SE" b="1" dirty="0" smtClean="0"/>
              <a:t> </a:t>
            </a:r>
            <a:r>
              <a:rPr lang="sv-SE" b="1" dirty="0" err="1" smtClean="0"/>
              <a:t>Head</a:t>
            </a:r>
            <a:r>
              <a:rPr lang="sv-SE" b="1" dirty="0" smtClean="0"/>
              <a:t> </a:t>
            </a:r>
            <a:r>
              <a:rPr lang="sv-SE" b="1" dirty="0" err="1"/>
              <a:t>Quarters</a:t>
            </a:r>
            <a:endParaRPr lang="sv-SE" b="1" dirty="0" smtClean="0"/>
          </a:p>
          <a:p>
            <a:r>
              <a:rPr lang="sv-SE" dirty="0" err="1" smtClean="0"/>
              <a:t>Advice</a:t>
            </a:r>
            <a:r>
              <a:rPr lang="sv-SE" dirty="0" smtClean="0"/>
              <a:t> and supervision </a:t>
            </a:r>
            <a:r>
              <a:rPr lang="sv-SE" dirty="0" err="1" smtClean="0"/>
              <a:t>regarding</a:t>
            </a:r>
            <a:r>
              <a:rPr lang="sv-SE" dirty="0" smtClean="0"/>
              <a:t>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procedures</a:t>
            </a:r>
            <a:r>
              <a:rPr lang="sv-SE" dirty="0" smtClean="0"/>
              <a:t> and </a:t>
            </a:r>
            <a:r>
              <a:rPr lang="sv-SE" dirty="0" err="1" smtClean="0"/>
              <a:t>registration</a:t>
            </a:r>
            <a:endParaRPr lang="sv-SE" dirty="0" smtClean="0"/>
          </a:p>
          <a:p>
            <a:r>
              <a:rPr lang="sv-SE" dirty="0" err="1" smtClean="0"/>
              <a:t>Maintenance</a:t>
            </a:r>
            <a:r>
              <a:rPr lang="sv-SE" dirty="0" smtClean="0"/>
              <a:t> and </a:t>
            </a:r>
            <a:r>
              <a:rPr lang="sv-SE" dirty="0" err="1" smtClean="0"/>
              <a:t>improvement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the Real Property Register (C+LR)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/>
              <a:t>Lantmäteriet’s</a:t>
            </a:r>
            <a:r>
              <a:rPr lang="sv-SE" b="1" dirty="0"/>
              <a:t> 50 </a:t>
            </a:r>
            <a:r>
              <a:rPr lang="sv-SE" b="1" dirty="0" err="1" smtClean="0"/>
              <a:t>cadastral</a:t>
            </a:r>
            <a:r>
              <a:rPr lang="sv-SE" b="1" dirty="0" smtClean="0"/>
              <a:t> </a:t>
            </a:r>
            <a:r>
              <a:rPr lang="sv-SE" b="1" dirty="0" err="1" smtClean="0"/>
              <a:t>offices</a:t>
            </a:r>
            <a:r>
              <a:rPr lang="sv-SE" b="1" dirty="0" smtClean="0"/>
              <a:t> </a:t>
            </a:r>
          </a:p>
          <a:p>
            <a:r>
              <a:rPr lang="sv-SE" dirty="0" err="1" smtClean="0"/>
              <a:t>covering</a:t>
            </a:r>
            <a:r>
              <a:rPr lang="sv-SE" dirty="0" smtClean="0"/>
              <a:t> 251 </a:t>
            </a:r>
            <a:r>
              <a:rPr lang="sv-SE" dirty="0" err="1" smtClean="0"/>
              <a:t>municipalities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39 </a:t>
            </a:r>
            <a:r>
              <a:rPr lang="sv-SE" b="1" dirty="0" smtClean="0"/>
              <a:t>Municipal </a:t>
            </a:r>
            <a:r>
              <a:rPr lang="sv-SE" b="1" dirty="0" err="1" smtClean="0"/>
              <a:t>cadastral</a:t>
            </a:r>
            <a:r>
              <a:rPr lang="sv-SE" b="1" dirty="0" smtClean="0"/>
              <a:t> </a:t>
            </a:r>
            <a:r>
              <a:rPr lang="sv-SE" b="1" dirty="0" err="1" smtClean="0"/>
              <a:t>offices</a:t>
            </a:r>
            <a:r>
              <a:rPr lang="sv-SE" dirty="0"/>
              <a:t> (</a:t>
            </a:r>
            <a:r>
              <a:rPr lang="sv-SE" dirty="0" smtClean="0"/>
              <a:t>independent)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err="1"/>
              <a:t>c</a:t>
            </a:r>
            <a:r>
              <a:rPr lang="sv-SE" dirty="0" err="1" smtClean="0"/>
              <a:t>overing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municipality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48" y="836712"/>
            <a:ext cx="3042717" cy="453650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604448" y="4725144"/>
            <a:ext cx="10081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7812360" y="3573016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49" y="1628800"/>
            <a:ext cx="2041083" cy="150019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1990594" cy="292522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904600" cy="122413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2233" y="620688"/>
            <a:ext cx="7018159" cy="863302"/>
          </a:xfrm>
        </p:spPr>
        <p:txBody>
          <a:bodyPr/>
          <a:lstStyle/>
          <a:p>
            <a:r>
              <a:rPr lang="en-GB" dirty="0" smtClean="0"/>
              <a:t>Development of the Real Property Register</a:t>
            </a:r>
            <a:endParaRPr lang="en-GB" dirty="0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3288"/>
            <a:ext cx="2009404" cy="2799496"/>
          </a:xfrm>
        </p:spPr>
      </p:pic>
      <p:sp>
        <p:nvSpPr>
          <p:cNvPr id="5" name="textruta 4"/>
          <p:cNvSpPr txBox="1"/>
          <p:nvPr/>
        </p:nvSpPr>
        <p:spPr>
          <a:xfrm>
            <a:off x="1116478" y="5341471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1628-</a:t>
            </a:r>
            <a:br>
              <a:rPr lang="en-GB" sz="1400" dirty="0" smtClean="0"/>
            </a:br>
            <a:r>
              <a:rPr lang="en-GB" sz="1400" dirty="0" smtClean="0"/>
              <a:t>mapping</a:t>
            </a:r>
            <a:endParaRPr lang="en-GB" sz="1400" dirty="0"/>
          </a:p>
        </p:txBody>
      </p:sp>
      <p:sp>
        <p:nvSpPr>
          <p:cNvPr id="6" name="textruta 5"/>
          <p:cNvSpPr txBox="1"/>
          <p:nvPr/>
        </p:nvSpPr>
        <p:spPr>
          <a:xfrm>
            <a:off x="755576" y="3510880"/>
            <a:ext cx="28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ruta 6"/>
          <p:cNvSpPr txBox="1"/>
          <p:nvPr/>
        </p:nvSpPr>
        <p:spPr>
          <a:xfrm>
            <a:off x="3060694" y="5346109"/>
            <a:ext cx="13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1827-1926</a:t>
            </a:r>
          </a:p>
          <a:p>
            <a:r>
              <a:rPr lang="en-GB" sz="1400" dirty="0" smtClean="0"/>
              <a:t>land reform</a:t>
            </a:r>
            <a:endParaRPr lang="en-GB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6771182" y="5301208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1970-1995</a:t>
            </a:r>
            <a:br>
              <a:rPr lang="en-GB" sz="1400" dirty="0" smtClean="0"/>
            </a:br>
            <a:r>
              <a:rPr lang="en-GB" sz="1400" dirty="0" smtClean="0"/>
              <a:t>digitalisation</a:t>
            </a:r>
            <a:endParaRPr lang="en-GB" sz="1400" dirty="0"/>
          </a:p>
        </p:txBody>
      </p:sp>
      <p:sp>
        <p:nvSpPr>
          <p:cNvPr id="3" name="textruta 2"/>
          <p:cNvSpPr txBox="1"/>
          <p:nvPr/>
        </p:nvSpPr>
        <p:spPr>
          <a:xfrm>
            <a:off x="7127286" y="3695546"/>
            <a:ext cx="738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Ready</a:t>
            </a:r>
            <a:endParaRPr lang="en-GB" sz="1400" dirty="0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06461"/>
            <a:ext cx="1862474" cy="2526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2636912"/>
            <a:ext cx="2304254" cy="2110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BCDB7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611560" y="3717032"/>
            <a:ext cx="7416824" cy="86409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188" y="692696"/>
            <a:ext cx="7921625" cy="863302"/>
          </a:xfrm>
        </p:spPr>
        <p:txBody>
          <a:bodyPr/>
          <a:lstStyle/>
          <a:p>
            <a:pPr algn="ctr"/>
            <a:r>
              <a:rPr lang="sv-SE" sz="2400" dirty="0" smtClean="0"/>
              <a:t>NDRK2017</a:t>
            </a:r>
            <a:br>
              <a:rPr lang="sv-SE" sz="2400" dirty="0" smtClean="0"/>
            </a:br>
            <a:r>
              <a:rPr lang="sv-SE" sz="1000" dirty="0" smtClean="0"/>
              <a:t>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dirty="0" smtClean="0"/>
              <a:t>National </a:t>
            </a:r>
            <a:r>
              <a:rPr lang="sv-SE" sz="2000" dirty="0"/>
              <a:t>Digital </a:t>
            </a:r>
            <a:r>
              <a:rPr lang="sv-SE" sz="2000" dirty="0" err="1"/>
              <a:t>Cadastral</a:t>
            </a:r>
            <a:r>
              <a:rPr lang="sv-SE" sz="2000" dirty="0"/>
              <a:t> Index </a:t>
            </a:r>
            <a:r>
              <a:rPr lang="sv-SE" sz="2000" dirty="0" err="1"/>
              <a:t>Map</a:t>
            </a:r>
            <a:r>
              <a:rPr lang="sv-SE" sz="2000" dirty="0"/>
              <a:t> 2017</a:t>
            </a:r>
            <a:r>
              <a:rPr lang="sv-SE" sz="2000" dirty="0" smtClean="0"/>
              <a:t> 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4831" y="1916832"/>
            <a:ext cx="7705601" cy="40324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dirty="0" err="1" smtClean="0"/>
              <a:t>Appropriation</a:t>
            </a:r>
            <a:r>
              <a:rPr lang="sv-SE" dirty="0" smtClean="0"/>
              <a:t> </a:t>
            </a:r>
            <a:r>
              <a:rPr lang="sv-SE" dirty="0" err="1" smtClean="0"/>
              <a:t>Direction</a:t>
            </a:r>
            <a:r>
              <a:rPr lang="sv-SE" dirty="0" smtClean="0"/>
              <a:t> from Swedish </a:t>
            </a:r>
            <a:r>
              <a:rPr lang="sv-SE" dirty="0" err="1" smtClean="0"/>
              <a:t>Gov</a:t>
            </a:r>
            <a:r>
              <a:rPr lang="sv-SE" dirty="0" smtClean="0"/>
              <a:t>. </a:t>
            </a:r>
            <a:r>
              <a:rPr lang="sv-SE" dirty="0" err="1"/>
              <a:t>r</a:t>
            </a:r>
            <a:r>
              <a:rPr lang="sv-SE" dirty="0" err="1" smtClean="0"/>
              <a:t>elated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INSPIRE:</a:t>
            </a:r>
            <a:br>
              <a:rPr lang="sv-SE" dirty="0" smtClean="0"/>
            </a:b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dirty="0" smtClean="0"/>
              <a:t>All data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official</a:t>
            </a:r>
            <a:r>
              <a:rPr lang="sv-SE" dirty="0" smtClean="0"/>
              <a:t> </a:t>
            </a:r>
            <a:r>
              <a:rPr lang="sv-SE" dirty="0"/>
              <a:t>Real Property Register 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kept</a:t>
            </a:r>
            <a:r>
              <a:rPr lang="sv-SE" dirty="0" smtClean="0"/>
              <a:t> by </a:t>
            </a:r>
            <a:r>
              <a:rPr lang="sv-SE" dirty="0"/>
              <a:t>Lantmäteriet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Securing</a:t>
            </a:r>
            <a:r>
              <a:rPr lang="sv-SE" dirty="0" smtClean="0"/>
              <a:t> </a:t>
            </a:r>
            <a:r>
              <a:rPr lang="sv-SE" dirty="0" err="1"/>
              <a:t>continuous</a:t>
            </a:r>
            <a:r>
              <a:rPr lang="sv-SE" dirty="0"/>
              <a:t> </a:t>
            </a:r>
            <a:r>
              <a:rPr lang="sv-SE" dirty="0" err="1"/>
              <a:t>updating</a:t>
            </a:r>
            <a:r>
              <a:rPr lang="sv-SE" dirty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r>
              <a:rPr lang="sv-SE" dirty="0" smtClean="0"/>
              <a:t> data by </a:t>
            </a:r>
            <a:r>
              <a:rPr lang="sv-SE" dirty="0"/>
              <a:t>the municipal </a:t>
            </a:r>
            <a:r>
              <a:rPr lang="sv-SE" dirty="0" err="1"/>
              <a:t>cadastral</a:t>
            </a:r>
            <a:r>
              <a:rPr lang="sv-SE" dirty="0"/>
              <a:t> </a:t>
            </a:r>
            <a:r>
              <a:rPr lang="sv-SE" dirty="0" err="1" smtClean="0"/>
              <a:t>authorities</a:t>
            </a: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dirty="0" err="1"/>
              <a:t>Aligning</a:t>
            </a:r>
            <a:r>
              <a:rPr lang="sv-SE" dirty="0"/>
              <a:t> </a:t>
            </a:r>
            <a:r>
              <a:rPr lang="sv-SE" dirty="0" err="1" smtClean="0"/>
              <a:t>textual</a:t>
            </a:r>
            <a:r>
              <a:rPr lang="sv-SE" dirty="0" smtClean="0"/>
              <a:t> </a:t>
            </a:r>
            <a:r>
              <a:rPr lang="sv-SE" dirty="0"/>
              <a:t>and </a:t>
            </a:r>
            <a:r>
              <a:rPr lang="sv-SE" dirty="0" err="1" smtClean="0"/>
              <a:t>map</a:t>
            </a:r>
            <a:r>
              <a:rPr lang="sv-SE" dirty="0" smtClean="0"/>
              <a:t> </a:t>
            </a:r>
            <a:r>
              <a:rPr lang="sv-SE" dirty="0"/>
              <a:t>information</a:t>
            </a:r>
            <a:r>
              <a:rPr lang="sv-SE" dirty="0" smtClean="0"/>
              <a:t> in the register</a:t>
            </a:r>
            <a:endParaRPr lang="sv-SE" dirty="0"/>
          </a:p>
          <a:p>
            <a:pPr>
              <a:lnSpc>
                <a:spcPct val="150000"/>
              </a:lnSpc>
            </a:pPr>
            <a:endParaRPr lang="sv-SE" dirty="0"/>
          </a:p>
          <a:p>
            <a:pPr marL="0" indent="0">
              <a:lnSpc>
                <a:spcPct val="150000"/>
              </a:lnSpc>
              <a:buNone/>
            </a:pPr>
            <a:r>
              <a:rPr lang="sv-SE" i="1" dirty="0" smtClean="0"/>
              <a:t>Deadline: 31</a:t>
            </a:r>
            <a:r>
              <a:rPr lang="sv-SE" i="1" baseline="30000" dirty="0" smtClean="0"/>
              <a:t>st</a:t>
            </a:r>
            <a:r>
              <a:rPr lang="sv-SE" i="1" dirty="0" smtClean="0"/>
              <a:t> December 2017</a:t>
            </a:r>
            <a:endParaRPr lang="sv-SE" i="1" dirty="0"/>
          </a:p>
          <a:p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475656" y="1556792"/>
            <a:ext cx="6048672" cy="2673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AutoShape 80"/>
          <p:cNvSpPr>
            <a:spLocks noChangeArrowheads="1"/>
          </p:cNvSpPr>
          <p:nvPr/>
        </p:nvSpPr>
        <p:spPr bwMode="auto">
          <a:xfrm>
            <a:off x="3923928" y="3489250"/>
            <a:ext cx="1477962" cy="731838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sv-SE" altLang="sv-SE" sz="1600" dirty="0" err="1" smtClean="0">
                <a:latin typeface="Verdana" pitchFamily="34" charset="0"/>
              </a:rPr>
              <a:t>Cadastral</a:t>
            </a:r>
            <a:r>
              <a:rPr lang="sv-SE" altLang="sv-SE" sz="1600" dirty="0" smtClean="0">
                <a:latin typeface="Verdana" pitchFamily="34" charset="0"/>
              </a:rPr>
              <a:t> </a:t>
            </a:r>
            <a:br>
              <a:rPr lang="sv-SE" altLang="sv-SE" sz="1600" dirty="0" smtClean="0">
                <a:latin typeface="Verdana" pitchFamily="34" charset="0"/>
              </a:rPr>
            </a:br>
            <a:r>
              <a:rPr lang="sv-SE" altLang="sv-SE" sz="1600" dirty="0" smtClean="0">
                <a:latin typeface="Verdana" pitchFamily="34" charset="0"/>
              </a:rPr>
              <a:t>Services</a:t>
            </a:r>
          </a:p>
        </p:txBody>
      </p:sp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611560" y="476250"/>
            <a:ext cx="8136904" cy="1042988"/>
          </a:xfrm>
          <a:noFill/>
        </p:spPr>
        <p:txBody>
          <a:bodyPr anchor="t"/>
          <a:lstStyle/>
          <a:p>
            <a:pPr algn="ctr"/>
            <a:r>
              <a:rPr lang="sv-SE" altLang="sv-SE" sz="2400" dirty="0" err="1" smtClean="0"/>
              <a:t>Key</a:t>
            </a:r>
            <a:r>
              <a:rPr lang="sv-SE" altLang="sv-SE" sz="2400" dirty="0" smtClean="0"/>
              <a:t> </a:t>
            </a:r>
            <a:r>
              <a:rPr lang="sv-SE" altLang="sv-SE" sz="2400" dirty="0" err="1" smtClean="0"/>
              <a:t>players</a:t>
            </a:r>
            <a:r>
              <a:rPr lang="sv-SE" altLang="sv-SE" sz="2400" dirty="0" smtClean="0"/>
              <a:t> in NDRK2017</a:t>
            </a:r>
            <a:endParaRPr lang="sv-SE" altLang="sv-SE" sz="2400" dirty="0"/>
          </a:p>
        </p:txBody>
      </p:sp>
      <p:sp>
        <p:nvSpPr>
          <p:cNvPr id="46147" name="Line 67"/>
          <p:cNvSpPr>
            <a:spLocks noChangeShapeType="1"/>
          </p:cNvSpPr>
          <p:nvPr/>
        </p:nvSpPr>
        <p:spPr bwMode="auto">
          <a:xfrm flipH="1" flipV="1">
            <a:off x="2699790" y="3130640"/>
            <a:ext cx="38801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48" name="Line 68"/>
          <p:cNvSpPr>
            <a:spLocks noChangeShapeType="1"/>
          </p:cNvSpPr>
          <p:nvPr/>
        </p:nvSpPr>
        <p:spPr bwMode="auto">
          <a:xfrm>
            <a:off x="2699792" y="3129052"/>
            <a:ext cx="0" cy="365125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49" name="Line 69"/>
          <p:cNvSpPr>
            <a:spLocks noChangeShapeType="1"/>
          </p:cNvSpPr>
          <p:nvPr/>
        </p:nvSpPr>
        <p:spPr bwMode="auto">
          <a:xfrm>
            <a:off x="4512692" y="3129052"/>
            <a:ext cx="0" cy="365125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50" name="Line 70"/>
          <p:cNvSpPr>
            <a:spLocks noChangeShapeType="1"/>
          </p:cNvSpPr>
          <p:nvPr/>
        </p:nvSpPr>
        <p:spPr bwMode="auto">
          <a:xfrm>
            <a:off x="6588224" y="3129052"/>
            <a:ext cx="0" cy="365125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55" name="AutoShape 75"/>
          <p:cNvSpPr>
            <a:spLocks noChangeArrowheads="1"/>
          </p:cNvSpPr>
          <p:nvPr/>
        </p:nvSpPr>
        <p:spPr bwMode="auto">
          <a:xfrm>
            <a:off x="1580605" y="3392577"/>
            <a:ext cx="2055291" cy="731838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sv-SE" altLang="sv-SE" sz="1600" dirty="0" smtClean="0">
                <a:latin typeface="Verdana" pitchFamily="34" charset="0"/>
              </a:rPr>
              <a:t>Land &amp; </a:t>
            </a:r>
            <a:r>
              <a:rPr lang="sv-SE" altLang="sv-SE" sz="1600" dirty="0" err="1" smtClean="0">
                <a:latin typeface="Verdana" pitchFamily="34" charset="0"/>
              </a:rPr>
              <a:t>Geographic</a:t>
            </a:r>
            <a:r>
              <a:rPr lang="sv-SE" altLang="sv-SE" sz="1600" dirty="0" smtClean="0">
                <a:latin typeface="Verdana" pitchFamily="34" charset="0"/>
              </a:rPr>
              <a:t> </a:t>
            </a:r>
            <a:br>
              <a:rPr lang="sv-SE" altLang="sv-SE" sz="1600" dirty="0" smtClean="0">
                <a:latin typeface="Verdana" pitchFamily="34" charset="0"/>
              </a:rPr>
            </a:br>
            <a:r>
              <a:rPr lang="sv-SE" altLang="sv-SE" sz="1600" dirty="0" smtClean="0">
                <a:latin typeface="Verdana" pitchFamily="34" charset="0"/>
              </a:rPr>
              <a:t>Information</a:t>
            </a:r>
            <a:endParaRPr lang="sv-SE" altLang="sv-SE" sz="1600" dirty="0">
              <a:latin typeface="Verdana" pitchFamily="34" charset="0"/>
            </a:endParaRPr>
          </a:p>
        </p:txBody>
      </p:sp>
      <p:sp>
        <p:nvSpPr>
          <p:cNvPr id="46158" name="AutoShape 78"/>
          <p:cNvSpPr>
            <a:spLocks noChangeArrowheads="1"/>
          </p:cNvSpPr>
          <p:nvPr/>
        </p:nvSpPr>
        <p:spPr bwMode="auto">
          <a:xfrm>
            <a:off x="3549080" y="2070140"/>
            <a:ext cx="1924050" cy="625475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sv-SE" altLang="sv-SE" sz="1600" dirty="0">
                <a:latin typeface="Verdana" pitchFamily="34" charset="0"/>
              </a:rPr>
              <a:t>Board,</a:t>
            </a:r>
          </a:p>
          <a:p>
            <a:pPr algn="ctr" eaLnBrk="0" hangingPunct="0"/>
            <a:r>
              <a:rPr lang="sv-SE" altLang="sv-SE" sz="1600" dirty="0">
                <a:latin typeface="Verdana" pitchFamily="34" charset="0"/>
              </a:rPr>
              <a:t>Director General</a:t>
            </a:r>
          </a:p>
        </p:txBody>
      </p:sp>
      <p:sp>
        <p:nvSpPr>
          <p:cNvPr id="46159" name="AutoShape 79"/>
          <p:cNvSpPr>
            <a:spLocks noChangeArrowheads="1"/>
          </p:cNvSpPr>
          <p:nvPr/>
        </p:nvSpPr>
        <p:spPr bwMode="auto">
          <a:xfrm>
            <a:off x="5858892" y="3389402"/>
            <a:ext cx="1538288" cy="735013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sv-SE" altLang="sv-SE" sz="1600" dirty="0" smtClean="0">
                <a:latin typeface="Verdana" pitchFamily="34" charset="0"/>
              </a:rPr>
              <a:t>Land </a:t>
            </a:r>
          </a:p>
          <a:p>
            <a:pPr algn="ctr" eaLnBrk="0" hangingPunct="0"/>
            <a:r>
              <a:rPr lang="sv-SE" altLang="sv-SE" sz="1600" dirty="0" err="1" smtClean="0">
                <a:latin typeface="Verdana" pitchFamily="34" charset="0"/>
              </a:rPr>
              <a:t>Registration</a:t>
            </a:r>
            <a:endParaRPr lang="sv-SE" altLang="sv-SE" sz="1600" dirty="0">
              <a:latin typeface="Verdana" pitchFamily="34" charset="0"/>
            </a:endParaRPr>
          </a:p>
        </p:txBody>
      </p:sp>
      <p:sp>
        <p:nvSpPr>
          <p:cNvPr id="46160" name="AutoShape 80"/>
          <p:cNvSpPr>
            <a:spLocks noChangeArrowheads="1"/>
          </p:cNvSpPr>
          <p:nvPr/>
        </p:nvSpPr>
        <p:spPr bwMode="auto">
          <a:xfrm>
            <a:off x="3814118" y="3392578"/>
            <a:ext cx="1477962" cy="731838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sv-SE" altLang="sv-SE" sz="1600" dirty="0" err="1" smtClean="0">
                <a:latin typeface="Verdana" pitchFamily="34" charset="0"/>
              </a:rPr>
              <a:t>Cadastral</a:t>
            </a:r>
            <a:r>
              <a:rPr lang="sv-SE" altLang="sv-SE" sz="1600" dirty="0" smtClean="0">
                <a:latin typeface="Verdana" pitchFamily="34" charset="0"/>
              </a:rPr>
              <a:t> </a:t>
            </a:r>
            <a:br>
              <a:rPr lang="sv-SE" altLang="sv-SE" sz="1600" dirty="0" smtClean="0">
                <a:latin typeface="Verdana" pitchFamily="34" charset="0"/>
              </a:rPr>
            </a:br>
            <a:r>
              <a:rPr lang="sv-SE" altLang="sv-SE" sz="1600" dirty="0" smtClean="0">
                <a:latin typeface="Verdana" pitchFamily="34" charset="0"/>
              </a:rPr>
              <a:t>Services</a:t>
            </a:r>
          </a:p>
        </p:txBody>
      </p:sp>
      <p:sp>
        <p:nvSpPr>
          <p:cNvPr id="46181" name="Line 101"/>
          <p:cNvSpPr>
            <a:spLocks noChangeShapeType="1"/>
          </p:cNvSpPr>
          <p:nvPr/>
        </p:nvSpPr>
        <p:spPr bwMode="auto">
          <a:xfrm flipH="1" flipV="1">
            <a:off x="4511105" y="2686140"/>
            <a:ext cx="1587" cy="4953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83" name="AutoShape 103"/>
          <p:cNvSpPr>
            <a:spLocks noChangeArrowheads="1"/>
          </p:cNvSpPr>
          <p:nvPr/>
        </p:nvSpPr>
        <p:spPr bwMode="auto">
          <a:xfrm>
            <a:off x="2273870" y="4866694"/>
            <a:ext cx="2514154" cy="731838"/>
          </a:xfrm>
          <a:prstGeom prst="flowChartAlternateProcess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13467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sv-SE" altLang="sv-SE" sz="1600" dirty="0" smtClean="0">
                <a:latin typeface="Verdana" pitchFamily="34" charset="0"/>
              </a:rPr>
              <a:t>39 </a:t>
            </a:r>
            <a:r>
              <a:rPr lang="sv-SE" altLang="sv-SE" sz="1600" dirty="0">
                <a:latin typeface="Verdana" pitchFamily="34" charset="0"/>
              </a:rPr>
              <a:t>Municipal </a:t>
            </a:r>
            <a:br>
              <a:rPr lang="sv-SE" altLang="sv-SE" sz="1600" dirty="0">
                <a:latin typeface="Verdana" pitchFamily="34" charset="0"/>
              </a:rPr>
            </a:br>
            <a:r>
              <a:rPr lang="sv-SE" altLang="sv-SE" sz="1600" dirty="0" err="1">
                <a:latin typeface="Verdana" pitchFamily="34" charset="0"/>
              </a:rPr>
              <a:t>Cadastral</a:t>
            </a:r>
            <a:r>
              <a:rPr lang="sv-SE" altLang="sv-SE" sz="1600" dirty="0">
                <a:latin typeface="Verdana" pitchFamily="34" charset="0"/>
              </a:rPr>
              <a:t> </a:t>
            </a:r>
            <a:r>
              <a:rPr lang="sv-SE" altLang="sv-SE" sz="1600" dirty="0" err="1" smtClean="0">
                <a:latin typeface="Verdana" pitchFamily="34" charset="0"/>
              </a:rPr>
              <a:t>Authorities</a:t>
            </a:r>
            <a:endParaRPr lang="sv-SE" altLang="sv-SE" sz="1600" dirty="0">
              <a:latin typeface="Verdana" pitchFamily="34" charset="0"/>
            </a:endParaRPr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 flipH="1" flipV="1">
            <a:off x="2699790" y="4140016"/>
            <a:ext cx="576066" cy="726677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sysDot"/>
            <a:round/>
            <a:headEnd type="none" w="med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563888" y="1556792"/>
            <a:ext cx="185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Lantmäteriet</a:t>
            </a:r>
            <a:endParaRPr lang="sv-SE" b="1" dirty="0"/>
          </a:p>
        </p:txBody>
      </p:sp>
      <p:sp>
        <p:nvSpPr>
          <p:cNvPr id="18" name="textruta 17"/>
          <p:cNvSpPr txBox="1"/>
          <p:nvPr/>
        </p:nvSpPr>
        <p:spPr>
          <a:xfrm>
            <a:off x="1907704" y="435465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err="1" smtClean="0"/>
              <a:t>Updating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of</a:t>
            </a:r>
            <a:r>
              <a:rPr lang="sv-SE" sz="1400" i="1" dirty="0" smtClean="0"/>
              <a:t> register</a:t>
            </a:r>
            <a:endParaRPr lang="sv-SE" sz="1400" i="1" dirty="0"/>
          </a:p>
        </p:txBody>
      </p:sp>
      <p:sp>
        <p:nvSpPr>
          <p:cNvPr id="46185" name="Oval 105"/>
          <p:cNvSpPr>
            <a:spLocks noChangeArrowheads="1"/>
          </p:cNvSpPr>
          <p:nvPr/>
        </p:nvSpPr>
        <p:spPr bwMode="auto">
          <a:xfrm rot="1628986">
            <a:off x="915234" y="3418392"/>
            <a:ext cx="4300705" cy="23189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>
                    <a:alpha val="2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" grpId="0" animBg="1"/>
      <p:bldP spid="23" grpId="0" animBg="1"/>
      <p:bldP spid="18" grpId="0"/>
      <p:bldP spid="46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823" y="548680"/>
            <a:ext cx="7921625" cy="863302"/>
          </a:xfrm>
        </p:spPr>
        <p:txBody>
          <a:bodyPr/>
          <a:lstStyle/>
          <a:p>
            <a:r>
              <a:rPr lang="sv-SE" sz="2400" dirty="0" smtClean="0"/>
              <a:t>NDRK2017 </a:t>
            </a:r>
            <a:r>
              <a:rPr lang="sv-SE" sz="2400" dirty="0" err="1" smtClean="0"/>
              <a:t>aims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124744"/>
            <a:ext cx="7704856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 err="1" smtClean="0"/>
              <a:t>Continuous</a:t>
            </a:r>
            <a:r>
              <a:rPr lang="sv-SE" dirty="0" smtClean="0"/>
              <a:t> (</a:t>
            </a:r>
            <a:r>
              <a:rPr lang="sv-SE" dirty="0" err="1" smtClean="0"/>
              <a:t>daily</a:t>
            </a:r>
            <a:r>
              <a:rPr lang="sv-SE" dirty="0" smtClean="0"/>
              <a:t>) </a:t>
            </a:r>
            <a:r>
              <a:rPr lang="sv-SE" dirty="0" err="1" smtClean="0"/>
              <a:t>updating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national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r>
              <a:rPr lang="sv-SE" dirty="0" smtClean="0"/>
              <a:t>, </a:t>
            </a:r>
            <a:r>
              <a:rPr lang="sv-SE" dirty="0" err="1" smtClean="0"/>
              <a:t>to</a:t>
            </a:r>
            <a:r>
              <a:rPr lang="sv-SE" dirty="0" smtClean="0"/>
              <a:t> match the </a:t>
            </a:r>
            <a:r>
              <a:rPr lang="sv-SE" dirty="0" err="1" smtClean="0"/>
              <a:t>updating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textual</a:t>
            </a:r>
            <a:r>
              <a:rPr lang="sv-SE" dirty="0" smtClean="0"/>
              <a:t> information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Focus </a:t>
            </a:r>
            <a:r>
              <a:rPr lang="sv-SE" dirty="0" err="1" smtClean="0"/>
              <a:t>objects</a:t>
            </a:r>
            <a:r>
              <a:rPr lang="sv-SE" dirty="0" smtClean="0"/>
              <a:t>: </a:t>
            </a:r>
            <a:r>
              <a:rPr lang="sv-SE" dirty="0" err="1" smtClean="0"/>
              <a:t>property</a:t>
            </a:r>
            <a:r>
              <a:rPr lang="sv-SE" dirty="0" smtClean="0"/>
              <a:t> </a:t>
            </a:r>
            <a:r>
              <a:rPr lang="sv-SE" dirty="0" err="1" smtClean="0"/>
              <a:t>units</a:t>
            </a:r>
            <a:r>
              <a:rPr lang="sv-SE" dirty="0" smtClean="0"/>
              <a:t>,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rights</a:t>
            </a:r>
            <a:r>
              <a:rPr lang="sv-SE" dirty="0" smtClean="0"/>
              <a:t>, </a:t>
            </a:r>
            <a:r>
              <a:rPr lang="sv-SE" dirty="0" err="1" smtClean="0"/>
              <a:t>development</a:t>
            </a:r>
            <a:r>
              <a:rPr lang="sv-SE" dirty="0" smtClean="0"/>
              <a:t> plans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Improved</a:t>
            </a:r>
            <a:r>
              <a:rPr lang="sv-SE" dirty="0" smtClean="0"/>
              <a:t> interface for data </a:t>
            </a:r>
            <a:r>
              <a:rPr lang="sv-SE" dirty="0" err="1" smtClean="0"/>
              <a:t>exchange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current</a:t>
            </a:r>
            <a:r>
              <a:rPr lang="sv-SE" dirty="0" smtClean="0"/>
              <a:t> system </a:t>
            </a:r>
            <a:r>
              <a:rPr lang="sv-SE" dirty="0" err="1" smtClean="0"/>
              <a:t>applications</a:t>
            </a:r>
            <a:endParaRPr lang="sv-SE" dirty="0"/>
          </a:p>
          <a:p>
            <a:pPr>
              <a:lnSpc>
                <a:spcPct val="150000"/>
              </a:lnSpc>
            </a:pPr>
            <a:r>
              <a:rPr lang="sv-SE" dirty="0" smtClean="0"/>
              <a:t>No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local</a:t>
            </a:r>
            <a:r>
              <a:rPr lang="sv-SE" dirty="0" smtClean="0"/>
              <a:t> (</a:t>
            </a:r>
            <a:r>
              <a:rPr lang="sv-SE" dirty="0" err="1" smtClean="0"/>
              <a:t>neither</a:t>
            </a:r>
            <a:r>
              <a:rPr lang="sv-SE" dirty="0" smtClean="0"/>
              <a:t> </a:t>
            </a:r>
            <a:r>
              <a:rPr lang="sv-SE" dirty="0" err="1" smtClean="0"/>
              <a:t>analogue</a:t>
            </a:r>
            <a:r>
              <a:rPr lang="sv-SE" dirty="0" smtClean="0"/>
              <a:t> nor digital)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maps</a:t>
            </a:r>
            <a:r>
              <a:rPr lang="sv-SE" dirty="0" smtClean="0"/>
              <a:t> </a:t>
            </a:r>
            <a:r>
              <a:rPr lang="sv-SE" dirty="0" err="1" smtClean="0"/>
              <a:t>kept</a:t>
            </a:r>
            <a:r>
              <a:rPr lang="sv-SE" dirty="0" smtClean="0"/>
              <a:t> by </a:t>
            </a:r>
            <a:r>
              <a:rPr lang="sv-SE" dirty="0" err="1" smtClean="0"/>
              <a:t>municipalities</a:t>
            </a: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dirty="0" err="1" smtClean="0"/>
              <a:t>Simplified</a:t>
            </a:r>
            <a:r>
              <a:rPr lang="sv-SE" dirty="0" smtClean="0"/>
              <a:t> </a:t>
            </a:r>
            <a:r>
              <a:rPr lang="sv-SE" dirty="0" err="1" smtClean="0"/>
              <a:t>user</a:t>
            </a:r>
            <a:r>
              <a:rPr lang="sv-SE" dirty="0" smtClean="0"/>
              <a:t> access </a:t>
            </a:r>
            <a:r>
              <a:rPr lang="sv-SE" dirty="0" err="1" smtClean="0"/>
              <a:t>to</a:t>
            </a:r>
            <a:r>
              <a:rPr lang="sv-SE" dirty="0" smtClean="0"/>
              <a:t> all </a:t>
            </a:r>
            <a:r>
              <a:rPr lang="sv-SE" dirty="0" err="1" smtClean="0"/>
              <a:t>registry</a:t>
            </a:r>
            <a:r>
              <a:rPr lang="sv-SE" dirty="0" smtClean="0"/>
              <a:t> data via Lantmäteriet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i="1" dirty="0" smtClean="0"/>
              <a:t>Changes </a:t>
            </a:r>
            <a:r>
              <a:rPr lang="sv-SE" i="1" dirty="0"/>
              <a:t>in </a:t>
            </a:r>
            <a:r>
              <a:rPr lang="sv-SE" i="1" dirty="0" err="1"/>
              <a:t>legislation</a:t>
            </a:r>
            <a:r>
              <a:rPr lang="sv-SE" i="1" dirty="0"/>
              <a:t> </a:t>
            </a:r>
            <a:r>
              <a:rPr lang="sv-SE" i="1" dirty="0" err="1" smtClean="0"/>
              <a:t>required</a:t>
            </a:r>
            <a:r>
              <a:rPr lang="sv-SE" i="1" dirty="0" smtClean="0"/>
              <a:t> per 1</a:t>
            </a:r>
            <a:r>
              <a:rPr lang="sv-SE" i="1" baseline="30000" dirty="0" smtClean="0"/>
              <a:t>st</a:t>
            </a:r>
            <a:r>
              <a:rPr lang="sv-SE" i="1" dirty="0" smtClean="0"/>
              <a:t> </a:t>
            </a:r>
            <a:r>
              <a:rPr lang="sv-SE" i="1" dirty="0" err="1" smtClean="0"/>
              <a:t>January</a:t>
            </a:r>
            <a:r>
              <a:rPr lang="sv-SE" i="1" dirty="0" smtClean="0"/>
              <a:t> 2018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4905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 txBox="1">
            <a:spLocks noGrp="1"/>
          </p:cNvSpPr>
          <p:nvPr>
            <p:ph type="title"/>
          </p:nvPr>
        </p:nvSpPr>
        <p:spPr>
          <a:xfrm>
            <a:off x="611560" y="476672"/>
            <a:ext cx="792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/>
              <a:t>Municipal </a:t>
            </a:r>
            <a:r>
              <a:rPr lang="sv-SE" sz="2400" b="1" dirty="0" err="1" smtClean="0"/>
              <a:t>cadastral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authorities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with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continuous</a:t>
            </a:r>
            <a:r>
              <a:rPr lang="sv-SE" sz="2400" b="1" dirty="0" smtClean="0"/>
              <a:t> (</a:t>
            </a:r>
            <a:r>
              <a:rPr lang="sv-SE" sz="2400" b="1" dirty="0" err="1" smtClean="0"/>
              <a:t>daily</a:t>
            </a:r>
            <a:r>
              <a:rPr lang="sv-SE" sz="2400" b="1" dirty="0" smtClean="0"/>
              <a:t>) </a:t>
            </a:r>
            <a:r>
              <a:rPr lang="sv-SE" sz="2400" b="1" dirty="0" err="1" smtClean="0"/>
              <a:t>updating</a:t>
            </a:r>
            <a:endParaRPr lang="sv-SE" sz="24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8004489"/>
              </p:ext>
            </p:extLst>
          </p:nvPr>
        </p:nvGraphicFramePr>
        <p:xfrm>
          <a:off x="1475656" y="1454125"/>
          <a:ext cx="7080448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Rak 2"/>
          <p:cNvCxnSpPr/>
          <p:nvPr/>
        </p:nvCxnSpPr>
        <p:spPr>
          <a:xfrm>
            <a:off x="1979712" y="1772816"/>
            <a:ext cx="4176464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4716016" y="1484784"/>
            <a:ext cx="1656184" cy="46085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2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1625" cy="863302"/>
          </a:xfrm>
        </p:spPr>
        <p:txBody>
          <a:bodyPr/>
          <a:lstStyle/>
          <a:p>
            <a:pPr algn="ctr"/>
            <a:r>
              <a:rPr lang="sv-SE" sz="2400" dirty="0" err="1"/>
              <a:t>Updating</a:t>
            </a:r>
            <a:r>
              <a:rPr lang="sv-SE" sz="2400" dirty="0"/>
              <a:t> </a:t>
            </a:r>
            <a:r>
              <a:rPr lang="sv-SE" sz="2400" dirty="0" err="1"/>
              <a:t>applications</a:t>
            </a:r>
            <a:r>
              <a:rPr lang="sv-SE" sz="2400" dirty="0"/>
              <a:t> and principles</a:t>
            </a:r>
            <a:r>
              <a:rPr lang="sv-SE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v-SE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sz="1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v-SE" sz="1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sz="1600" b="0" dirty="0" smtClean="0"/>
              <a:t>November 2014</a:t>
            </a:r>
            <a:endParaRPr lang="sv-SE" sz="1600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4394959"/>
              </p:ext>
            </p:extLst>
          </p:nvPr>
        </p:nvGraphicFramePr>
        <p:xfrm>
          <a:off x="179512" y="1313384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9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FFF5C5"/>
      </a:lt2>
      <a:accent1>
        <a:srgbClr val="DCEDF6"/>
      </a:accent1>
      <a:accent2>
        <a:srgbClr val="FFF5C5"/>
      </a:accent2>
      <a:accent3>
        <a:srgbClr val="E8DFEE"/>
      </a:accent3>
      <a:accent4>
        <a:srgbClr val="E9F1D9"/>
      </a:accent4>
      <a:accent5>
        <a:srgbClr val="FBDAD0"/>
      </a:accent5>
      <a:accent6>
        <a:srgbClr val="B2B2B2"/>
      </a:accent6>
      <a:hlink>
        <a:srgbClr val="0000FF"/>
      </a:hlink>
      <a:folHlink>
        <a:srgbClr val="800080"/>
      </a:folHlink>
    </a:clrScheme>
    <a:fontScheme name="Lantmä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Lantmäteriet</Template>
  <TotalTime>1091</TotalTime>
  <Words>538</Words>
  <Application>Microsoft Office PowerPoint</Application>
  <PresentationFormat>On-screen Show (4:3)</PresentationFormat>
  <Paragraphs>126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Lantmäteriet</vt:lpstr>
      <vt:lpstr>Towards a Comprehensive and Continuously Updated  Swedish Cadastre </vt:lpstr>
      <vt:lpstr>Two ongoing initiatives to meet the needs of the society</vt:lpstr>
      <vt:lpstr>Cadastral organisation</vt:lpstr>
      <vt:lpstr>Development of the Real Property Register</vt:lpstr>
      <vt:lpstr>NDRK2017   National Digital Cadastral Index Map 2017 </vt:lpstr>
      <vt:lpstr>Key players in NDRK2017</vt:lpstr>
      <vt:lpstr>NDRK2017 aims</vt:lpstr>
      <vt:lpstr>Municipal cadastral authorities with continuous (daily) updating</vt:lpstr>
      <vt:lpstr>Updating applications and principles  November 2014</vt:lpstr>
      <vt:lpstr>PowerPoint Presentation</vt:lpstr>
      <vt:lpstr>”Geometristöd i Utsikten” (best option)</vt:lpstr>
      <vt:lpstr>”Bryggan” (second best option)</vt:lpstr>
      <vt:lpstr>Periodcial updating (to be phased out)</vt:lpstr>
      <vt:lpstr>Ongoing activities of NDRK2017</vt:lpstr>
      <vt:lpstr>KUF   Quality Development of Cadastral Data </vt:lpstr>
      <vt:lpstr>PowerPoint Presentation</vt:lpstr>
      <vt:lpstr>Mixed methodology for improving boundary data </vt:lpstr>
      <vt:lpstr>PowerPoint Presentation</vt:lpstr>
      <vt:lpstr>PowerPoint Presentation</vt:lpstr>
      <vt:lpstr>PowerPoint Presentation</vt:lpstr>
      <vt:lpstr>PowerPoint Presentation</vt:lpstr>
      <vt:lpstr>Boundary accuracy indication</vt:lpstr>
      <vt:lpstr>Thank you!</vt:lpstr>
    </vt:vector>
  </TitlesOfParts>
  <Company>Lantmäteriet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registerkarta 2017</dc:title>
  <dc:creator>Linjer Johan</dc:creator>
  <cp:lastModifiedBy>Lelde</cp:lastModifiedBy>
  <cp:revision>74</cp:revision>
  <dcterms:created xsi:type="dcterms:W3CDTF">2014-11-11T14:25:06Z</dcterms:created>
  <dcterms:modified xsi:type="dcterms:W3CDTF">2015-05-10T19:32:28Z</dcterms:modified>
</cp:coreProperties>
</file>